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 id="2573" r:id="rId14"/>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4660"/>
  </p:normalViewPr>
  <p:slideViewPr>
    <p:cSldViewPr snapToGrid="0">
      <p:cViewPr varScale="1">
        <p:scale>
          <a:sx n="98" d="100"/>
          <a:sy n="98" d="100"/>
        </p:scale>
        <p:origin x="88"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B04B40-6C8D-4D05-8022-80C15253EEAB}" type="doc">
      <dgm:prSet loTypeId="urn:microsoft.com/office/officeart/2024/3/layout/verticalVisualTextBlock1" loCatId="Picture" qsTypeId="urn:microsoft.com/office/officeart/2005/8/quickstyle/simple4" qsCatId="simple" csTypeId="urn:microsoft.com/office/officeart/2005/8/colors/accent0_1" csCatId="mainScheme" phldr="1"/>
      <dgm:spPr/>
      <dgm:t>
        <a:bodyPr/>
        <a:lstStyle/>
        <a:p>
          <a:endParaRPr lang="es-CL"/>
        </a:p>
      </dgm:t>
    </dgm:pt>
    <dgm:pt modelId="{2AE1052A-9502-432B-8A42-43BBCA11C898}">
      <dgm:prSet/>
      <dgm:spPr/>
      <dgm:t>
        <a:bodyPr/>
        <a:lstStyle/>
        <a:p>
          <a:pPr>
            <a:lnSpc>
              <a:spcPct val="100000"/>
            </a:lnSpc>
            <a:defRPr b="1"/>
          </a:pPr>
          <a:r>
            <a:rPr lang="es-CL"/>
            <a:t>Modernización del tráfico</a:t>
          </a:r>
        </a:p>
      </dgm:t>
    </dgm:pt>
    <dgm:pt modelId="{EB9D5E0C-9140-4B9E-B688-01376C3D6AB2}" type="parTrans" cxnId="{45EFE21C-AE55-4BDE-91ED-A50B739F2F58}">
      <dgm:prSet/>
      <dgm:spPr/>
      <dgm:t>
        <a:bodyPr/>
        <a:lstStyle/>
        <a:p>
          <a:endParaRPr lang="es-CL"/>
        </a:p>
      </dgm:t>
    </dgm:pt>
    <dgm:pt modelId="{45138BAA-581D-400A-BD20-608C5AB48906}" type="sibTrans" cxnId="{45EFE21C-AE55-4BDE-91ED-A50B739F2F58}">
      <dgm:prSet/>
      <dgm:spPr/>
      <dgm:t>
        <a:bodyPr/>
        <a:lstStyle/>
        <a:p>
          <a:pPr>
            <a:lnSpc>
              <a:spcPct val="100000"/>
            </a:lnSpc>
            <a:defRPr b="1"/>
          </a:pPr>
          <a:endParaRPr lang="es-CL"/>
        </a:p>
      </dgm:t>
    </dgm:pt>
    <dgm:pt modelId="{A6C86387-5C2C-41BF-9A5D-E587E3D0CF3C}">
      <dgm:prSet/>
      <dgm:spPr/>
      <dgm:t>
        <a:bodyPr/>
        <a:lstStyle/>
        <a:p>
          <a:pPr>
            <a:lnSpc>
              <a:spcPct val="100000"/>
            </a:lnSpc>
          </a:pPr>
          <a:r>
            <a:rPr lang="es-CL"/>
            <a:t>La implementación del Sistema Central SCAT marca un avance significativo en la modernización del control de tráfico en Arica.</a:t>
          </a:r>
        </a:p>
      </dgm:t>
    </dgm:pt>
    <dgm:pt modelId="{9E6B0A18-3E32-4DBD-BE23-031620A1BA65}" type="parTrans" cxnId="{EAC39225-CDB8-41EB-B798-C1B203E1FF3A}">
      <dgm:prSet/>
      <dgm:spPr/>
      <dgm:t>
        <a:bodyPr/>
        <a:lstStyle/>
        <a:p>
          <a:endParaRPr lang="es-CL"/>
        </a:p>
      </dgm:t>
    </dgm:pt>
    <dgm:pt modelId="{1095D8E1-CD91-4586-ABF7-66811E0B16B5}" type="sibTrans" cxnId="{EAC39225-CDB8-41EB-B798-C1B203E1FF3A}">
      <dgm:prSet/>
      <dgm:spPr/>
      <dgm:t>
        <a:bodyPr/>
        <a:lstStyle/>
        <a:p>
          <a:endParaRPr lang="es-CL"/>
        </a:p>
      </dgm:t>
    </dgm:pt>
    <dgm:pt modelId="{9D352401-9C36-499C-8127-38220CF35F2E}">
      <dgm:prSet/>
      <dgm:spPr/>
      <dgm:t>
        <a:bodyPr/>
        <a:lstStyle/>
        <a:p>
          <a:pPr>
            <a:lnSpc>
              <a:spcPct val="100000"/>
            </a:lnSpc>
            <a:defRPr b="1"/>
          </a:pPr>
          <a:r>
            <a:rPr lang="es-CL"/>
            <a:t>Circulación eficiente</a:t>
          </a:r>
        </a:p>
      </dgm:t>
    </dgm:pt>
    <dgm:pt modelId="{3184184B-C71A-40D5-881B-2FF0FAEE4663}" type="parTrans" cxnId="{0B6E8249-A5D1-4735-AD4D-8661FBAE596E}">
      <dgm:prSet/>
      <dgm:spPr/>
      <dgm:t>
        <a:bodyPr/>
        <a:lstStyle/>
        <a:p>
          <a:endParaRPr lang="es-CL"/>
        </a:p>
      </dgm:t>
    </dgm:pt>
    <dgm:pt modelId="{CAA7BB63-84D0-49B7-8DDD-CA6C09835C78}" type="sibTrans" cxnId="{0B6E8249-A5D1-4735-AD4D-8661FBAE596E}">
      <dgm:prSet/>
      <dgm:spPr/>
      <dgm:t>
        <a:bodyPr/>
        <a:lstStyle/>
        <a:p>
          <a:pPr>
            <a:lnSpc>
              <a:spcPct val="100000"/>
            </a:lnSpc>
            <a:defRPr b="1"/>
          </a:pPr>
          <a:endParaRPr lang="es-CL"/>
        </a:p>
      </dgm:t>
    </dgm:pt>
    <dgm:pt modelId="{145C849B-470B-4500-858C-E1C9147FFF99}">
      <dgm:prSet/>
      <dgm:spPr/>
      <dgm:t>
        <a:bodyPr/>
        <a:lstStyle/>
        <a:p>
          <a:pPr>
            <a:lnSpc>
              <a:spcPct val="100000"/>
            </a:lnSpc>
          </a:pPr>
          <a:r>
            <a:rPr lang="es-CL"/>
            <a:t>Se espera que el nuevo sistema mejore la circulación vehicular, reduciendo congestiones y tiempos de espera.</a:t>
          </a:r>
        </a:p>
      </dgm:t>
    </dgm:pt>
    <dgm:pt modelId="{13383939-1CD0-4141-B5B5-E05E54EE9707}" type="parTrans" cxnId="{30567CE6-A845-4362-B9C6-19792EEFA88F}">
      <dgm:prSet/>
      <dgm:spPr/>
      <dgm:t>
        <a:bodyPr/>
        <a:lstStyle/>
        <a:p>
          <a:endParaRPr lang="es-CL"/>
        </a:p>
      </dgm:t>
    </dgm:pt>
    <dgm:pt modelId="{CD5C11C9-0C84-421B-8020-AD8DE27C51A2}" type="sibTrans" cxnId="{30567CE6-A845-4362-B9C6-19792EEFA88F}">
      <dgm:prSet/>
      <dgm:spPr/>
      <dgm:t>
        <a:bodyPr/>
        <a:lstStyle/>
        <a:p>
          <a:endParaRPr lang="es-CL"/>
        </a:p>
      </dgm:t>
    </dgm:pt>
    <dgm:pt modelId="{7AAF50A3-8780-4A92-B1DA-ADB9B4D11CD5}">
      <dgm:prSet/>
      <dgm:spPr/>
      <dgm:t>
        <a:bodyPr/>
        <a:lstStyle/>
        <a:p>
          <a:pPr>
            <a:lnSpc>
              <a:spcPct val="100000"/>
            </a:lnSpc>
            <a:defRPr b="1"/>
          </a:pPr>
          <a:r>
            <a:rPr lang="es-CL"/>
            <a:t>Mejor calidad de vida</a:t>
          </a:r>
        </a:p>
      </dgm:t>
    </dgm:pt>
    <dgm:pt modelId="{9C7AD1D2-9EBB-4004-ADBF-D5102DF6E654}" type="parTrans" cxnId="{1951EE1E-CDFB-4CCD-9424-AB4BDD0DD04C}">
      <dgm:prSet/>
      <dgm:spPr/>
      <dgm:t>
        <a:bodyPr/>
        <a:lstStyle/>
        <a:p>
          <a:endParaRPr lang="es-CL"/>
        </a:p>
      </dgm:t>
    </dgm:pt>
    <dgm:pt modelId="{4735AAB6-FE49-4B47-A73D-1BE7A0380D28}" type="sibTrans" cxnId="{1951EE1E-CDFB-4CCD-9424-AB4BDD0DD04C}">
      <dgm:prSet/>
      <dgm:spPr/>
      <dgm:t>
        <a:bodyPr/>
        <a:lstStyle/>
        <a:p>
          <a:endParaRPr lang="es-CL"/>
        </a:p>
      </dgm:t>
    </dgm:pt>
    <dgm:pt modelId="{F78971CB-1765-43CD-B44F-5DDA8E9085B6}">
      <dgm:prSet/>
      <dgm:spPr/>
      <dgm:t>
        <a:bodyPr/>
        <a:lstStyle/>
        <a:p>
          <a:pPr>
            <a:lnSpc>
              <a:spcPct val="100000"/>
            </a:lnSpc>
          </a:pPr>
          <a:r>
            <a:rPr lang="es-CL"/>
            <a:t>La modernización del tráfico contribuirá a una mejor calidad de vida para los habitantes de Arica, promoviendo un entorno urbano más agradable.</a:t>
          </a:r>
        </a:p>
      </dgm:t>
    </dgm:pt>
    <dgm:pt modelId="{03098F99-FF4F-4D5B-BC03-A5B74A07990D}" type="parTrans" cxnId="{3688ABB0-0526-4EE9-889C-2B126AFE59DA}">
      <dgm:prSet/>
      <dgm:spPr/>
      <dgm:t>
        <a:bodyPr/>
        <a:lstStyle/>
        <a:p>
          <a:endParaRPr lang="es-CL"/>
        </a:p>
      </dgm:t>
    </dgm:pt>
    <dgm:pt modelId="{E3744EC0-095C-4324-8F92-2FA0F256F338}" type="sibTrans" cxnId="{3688ABB0-0526-4EE9-889C-2B126AFE59DA}">
      <dgm:prSet/>
      <dgm:spPr/>
      <dgm:t>
        <a:bodyPr/>
        <a:lstStyle/>
        <a:p>
          <a:endParaRPr lang="es-CL"/>
        </a:p>
      </dgm:t>
    </dgm:pt>
    <dgm:pt modelId="{D1AF9CD7-90EB-4CDB-A818-DAAF33B0C90A}" type="pres">
      <dgm:prSet presAssocID="{F1B04B40-6C8D-4D05-8022-80C15253EEAB}" presName="Root" presStyleCnt="0">
        <dgm:presLayoutVars>
          <dgm:dir/>
          <dgm:resizeHandles val="exact"/>
        </dgm:presLayoutVars>
      </dgm:prSet>
      <dgm:spPr/>
    </dgm:pt>
    <dgm:pt modelId="{9EEED3A5-B1D7-4AAF-BD86-942B968E34FD}" type="pres">
      <dgm:prSet presAssocID="{2AE1052A-9502-432B-8A42-43BBCA11C898}" presName="Composite" presStyleCnt="0"/>
      <dgm:spPr/>
    </dgm:pt>
    <dgm:pt modelId="{BDCD03B0-531E-4E5A-8E08-76B9886D9970}" type="pres">
      <dgm:prSet presAssocID="{2AE1052A-9502-432B-8A42-43BBCA11C898}"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9876" r="23376" b="3"/>
          <a:stretch/>
        </a:blipFill>
      </dgm:spPr>
      <dgm:extLst>
        <a:ext uri="{E40237B7-FDA0-4F09-8148-C483321AD2D9}">
          <dgm14:cNvPr xmlns:dgm14="http://schemas.microsoft.com/office/drawing/2010/diagram" id="0" name="" descr="Micro imagen borrosa de un tráfico callejero"/>
        </a:ext>
      </dgm:extLst>
    </dgm:pt>
    <dgm:pt modelId="{BBE953CD-A7BE-458E-A329-7C7FE5C0BE97}" type="pres">
      <dgm:prSet presAssocID="{2AE1052A-9502-432B-8A42-43BBCA11C898}" presName="Subtitle" presStyleLbl="revTx" presStyleIdx="0" presStyleCnt="6">
        <dgm:presLayoutVars>
          <dgm:chMax val="0"/>
          <dgm:bulletEnabled/>
        </dgm:presLayoutVars>
      </dgm:prSet>
      <dgm:spPr/>
    </dgm:pt>
    <dgm:pt modelId="{41F755D7-95C8-4CD2-B828-FEE1B6BD1C43}" type="pres">
      <dgm:prSet presAssocID="{2AE1052A-9502-432B-8A42-43BBCA11C898}" presName="Description" presStyleLbl="revTx" presStyleIdx="1" presStyleCnt="6">
        <dgm:presLayoutVars>
          <dgm:bulletEnabled/>
        </dgm:presLayoutVars>
      </dgm:prSet>
      <dgm:spPr/>
    </dgm:pt>
    <dgm:pt modelId="{CE10DD0E-B3A7-4DEE-848D-79CDE3AE8E18}" type="pres">
      <dgm:prSet presAssocID="{45138BAA-581D-400A-BD20-608C5AB48906}" presName="sibTrans" presStyleLbl="sibTrans2D1" presStyleIdx="0" presStyleCnt="0"/>
      <dgm:spPr/>
    </dgm:pt>
    <dgm:pt modelId="{BAE374A3-2FEA-4FBE-ADC0-B086073FF3F0}" type="pres">
      <dgm:prSet presAssocID="{9D352401-9C36-499C-8127-38220CF35F2E}" presName="Composite" presStyleCnt="0"/>
      <dgm:spPr/>
    </dgm:pt>
    <dgm:pt modelId="{104855E5-11DF-4561-BF34-091112271854}" type="pres">
      <dgm:prSet presAssocID="{9D352401-9C36-499C-8127-38220CF35F2E}"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13743" r="19509" b="3"/>
          <a:stretch/>
        </a:blipFill>
      </dgm:spPr>
      <dgm:extLst>
        <a:ext uri="{E40237B7-FDA0-4F09-8148-C483321AD2D9}">
          <dgm14:cNvPr xmlns:dgm14="http://schemas.microsoft.com/office/drawing/2010/diagram" id="0" name="" descr="Vista borrosa de coches de alta velocidad en la autopista por la noche"/>
        </a:ext>
      </dgm:extLst>
    </dgm:pt>
    <dgm:pt modelId="{83524677-7EEA-4CF4-904C-555852ADAD2C}" type="pres">
      <dgm:prSet presAssocID="{9D352401-9C36-499C-8127-38220CF35F2E}" presName="Subtitle" presStyleLbl="revTx" presStyleIdx="2" presStyleCnt="6">
        <dgm:presLayoutVars>
          <dgm:chMax val="0"/>
          <dgm:bulletEnabled/>
        </dgm:presLayoutVars>
      </dgm:prSet>
      <dgm:spPr/>
    </dgm:pt>
    <dgm:pt modelId="{0A4DEF45-C9D8-4649-8B96-0250B4C07FB7}" type="pres">
      <dgm:prSet presAssocID="{9D352401-9C36-499C-8127-38220CF35F2E}" presName="Description" presStyleLbl="revTx" presStyleIdx="3" presStyleCnt="6">
        <dgm:presLayoutVars>
          <dgm:bulletEnabled/>
        </dgm:presLayoutVars>
      </dgm:prSet>
      <dgm:spPr/>
    </dgm:pt>
    <dgm:pt modelId="{956C1115-BBAD-4A21-971E-D14E53AB5ACD}" type="pres">
      <dgm:prSet presAssocID="{CAA7BB63-84D0-49B7-8DDD-CA6C09835C78}" presName="sibTrans" presStyleLbl="sibTrans2D1" presStyleIdx="0" presStyleCnt="0"/>
      <dgm:spPr/>
    </dgm:pt>
    <dgm:pt modelId="{A9C7802D-46FA-4EE4-8B58-6C07BC916735}" type="pres">
      <dgm:prSet presAssocID="{7AAF50A3-8780-4A92-B1DA-ADB9B4D11CD5}" presName="Composite" presStyleCnt="0"/>
      <dgm:spPr/>
    </dgm:pt>
    <dgm:pt modelId="{32F05B6C-89ED-4346-950C-02E29A95161F}" type="pres">
      <dgm:prSet presAssocID="{7AAF50A3-8780-4A92-B1DA-ADB9B4D11CD5}"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27621" r="5630" b="3"/>
          <a:stretch/>
        </a:blipFill>
      </dgm:spPr>
      <dgm:extLst>
        <a:ext uri="{E40237B7-FDA0-4F09-8148-C483321AD2D9}">
          <dgm14:cNvPr xmlns:dgm14="http://schemas.microsoft.com/office/drawing/2010/diagram" id="0" name="" descr="Dos personas en bicicleta tándem"/>
        </a:ext>
      </dgm:extLst>
    </dgm:pt>
    <dgm:pt modelId="{D220B873-1E9F-4561-B691-713B392FFDA4}" type="pres">
      <dgm:prSet presAssocID="{7AAF50A3-8780-4A92-B1DA-ADB9B4D11CD5}" presName="Subtitle" presStyleLbl="revTx" presStyleIdx="4" presStyleCnt="6">
        <dgm:presLayoutVars>
          <dgm:chMax val="0"/>
          <dgm:bulletEnabled/>
        </dgm:presLayoutVars>
      </dgm:prSet>
      <dgm:spPr/>
    </dgm:pt>
    <dgm:pt modelId="{06C3B6D1-90FB-4867-B20A-F19EF7726578}" type="pres">
      <dgm:prSet presAssocID="{7AAF50A3-8780-4A92-B1DA-ADB9B4D11CD5}" presName="Description" presStyleLbl="revTx" presStyleIdx="5" presStyleCnt="6">
        <dgm:presLayoutVars>
          <dgm:bulletEnabled/>
        </dgm:presLayoutVars>
      </dgm:prSet>
      <dgm:spPr/>
    </dgm:pt>
  </dgm:ptLst>
  <dgm:cxnLst>
    <dgm:cxn modelId="{91B20001-C369-4DA2-A9A1-61179309B768}" type="presOf" srcId="{F78971CB-1765-43CD-B44F-5DDA8E9085B6}" destId="{06C3B6D1-90FB-4867-B20A-F19EF7726578}" srcOrd="0" destOrd="0" presId="urn:microsoft.com/office/officeart/2024/3/layout/verticalVisualTextBlock1"/>
    <dgm:cxn modelId="{FC505417-0BFD-4A74-8E03-EE481E71F599}" type="presOf" srcId="{7AAF50A3-8780-4A92-B1DA-ADB9B4D11CD5}" destId="{D220B873-1E9F-4561-B691-713B392FFDA4}" srcOrd="0" destOrd="0" presId="urn:microsoft.com/office/officeart/2024/3/layout/verticalVisualTextBlock1"/>
    <dgm:cxn modelId="{45EFE21C-AE55-4BDE-91ED-A50B739F2F58}" srcId="{F1B04B40-6C8D-4D05-8022-80C15253EEAB}" destId="{2AE1052A-9502-432B-8A42-43BBCA11C898}" srcOrd="0" destOrd="0" parTransId="{EB9D5E0C-9140-4B9E-B688-01376C3D6AB2}" sibTransId="{45138BAA-581D-400A-BD20-608C5AB48906}"/>
    <dgm:cxn modelId="{1951EE1E-CDFB-4CCD-9424-AB4BDD0DD04C}" srcId="{F1B04B40-6C8D-4D05-8022-80C15253EEAB}" destId="{7AAF50A3-8780-4A92-B1DA-ADB9B4D11CD5}" srcOrd="2" destOrd="0" parTransId="{9C7AD1D2-9EBB-4004-ADBF-D5102DF6E654}" sibTransId="{4735AAB6-FE49-4B47-A73D-1BE7A0380D28}"/>
    <dgm:cxn modelId="{E7B86B23-D35D-417C-9171-3ACF4DF7549F}" type="presOf" srcId="{A6C86387-5C2C-41BF-9A5D-E587E3D0CF3C}" destId="{41F755D7-95C8-4CD2-B828-FEE1B6BD1C43}" srcOrd="0" destOrd="0" presId="urn:microsoft.com/office/officeart/2024/3/layout/verticalVisualTextBlock1"/>
    <dgm:cxn modelId="{EAC39225-CDB8-41EB-B798-C1B203E1FF3A}" srcId="{2AE1052A-9502-432B-8A42-43BBCA11C898}" destId="{A6C86387-5C2C-41BF-9A5D-E587E3D0CF3C}" srcOrd="0" destOrd="0" parTransId="{9E6B0A18-3E32-4DBD-BE23-031620A1BA65}" sibTransId="{1095D8E1-CD91-4586-ABF7-66811E0B16B5}"/>
    <dgm:cxn modelId="{87AD6944-647F-43D8-81A2-CE00CCF42800}" type="presOf" srcId="{CAA7BB63-84D0-49B7-8DDD-CA6C09835C78}" destId="{956C1115-BBAD-4A21-971E-D14E53AB5ACD}" srcOrd="0" destOrd="0" presId="urn:microsoft.com/office/officeart/2024/3/layout/verticalVisualTextBlock1"/>
    <dgm:cxn modelId="{0B6E8249-A5D1-4735-AD4D-8661FBAE596E}" srcId="{F1B04B40-6C8D-4D05-8022-80C15253EEAB}" destId="{9D352401-9C36-499C-8127-38220CF35F2E}" srcOrd="1" destOrd="0" parTransId="{3184184B-C71A-40D5-881B-2FF0FAEE4663}" sibTransId="{CAA7BB63-84D0-49B7-8DDD-CA6C09835C78}"/>
    <dgm:cxn modelId="{22849073-AE23-4EAC-BA28-B7387A690F09}" type="presOf" srcId="{9D352401-9C36-499C-8127-38220CF35F2E}" destId="{83524677-7EEA-4CF4-904C-555852ADAD2C}" srcOrd="0" destOrd="0" presId="urn:microsoft.com/office/officeart/2024/3/layout/verticalVisualTextBlock1"/>
    <dgm:cxn modelId="{4D1F4683-8310-4A65-A6A7-BFC74DB4FD86}" type="presOf" srcId="{45138BAA-581D-400A-BD20-608C5AB48906}" destId="{CE10DD0E-B3A7-4DEE-848D-79CDE3AE8E18}" srcOrd="0" destOrd="0" presId="urn:microsoft.com/office/officeart/2024/3/layout/verticalVisualTextBlock1"/>
    <dgm:cxn modelId="{4D0C77AD-ED16-417E-94A7-DABAA74919D9}" type="presOf" srcId="{F1B04B40-6C8D-4D05-8022-80C15253EEAB}" destId="{D1AF9CD7-90EB-4CDB-A818-DAAF33B0C90A}" srcOrd="0" destOrd="0" presId="urn:microsoft.com/office/officeart/2024/3/layout/verticalVisualTextBlock1"/>
    <dgm:cxn modelId="{3688ABB0-0526-4EE9-889C-2B126AFE59DA}" srcId="{7AAF50A3-8780-4A92-B1DA-ADB9B4D11CD5}" destId="{F78971CB-1765-43CD-B44F-5DDA8E9085B6}" srcOrd="0" destOrd="0" parTransId="{03098F99-FF4F-4D5B-BC03-A5B74A07990D}" sibTransId="{E3744EC0-095C-4324-8F92-2FA0F256F338}"/>
    <dgm:cxn modelId="{0005AEBB-3146-495D-91C2-350E9837017B}" type="presOf" srcId="{145C849B-470B-4500-858C-E1C9147FFF99}" destId="{0A4DEF45-C9D8-4649-8B96-0250B4C07FB7}" srcOrd="0" destOrd="0" presId="urn:microsoft.com/office/officeart/2024/3/layout/verticalVisualTextBlock1"/>
    <dgm:cxn modelId="{EFE39BE3-C5C0-4F96-9AA8-048815D50C16}" type="presOf" srcId="{2AE1052A-9502-432B-8A42-43BBCA11C898}" destId="{BBE953CD-A7BE-458E-A329-7C7FE5C0BE97}" srcOrd="0" destOrd="0" presId="urn:microsoft.com/office/officeart/2024/3/layout/verticalVisualTextBlock1"/>
    <dgm:cxn modelId="{30567CE6-A845-4362-B9C6-19792EEFA88F}" srcId="{9D352401-9C36-499C-8127-38220CF35F2E}" destId="{145C849B-470B-4500-858C-E1C9147FFF99}" srcOrd="0" destOrd="0" parTransId="{13383939-1CD0-4141-B5B5-E05E54EE9707}" sibTransId="{CD5C11C9-0C84-421B-8020-AD8DE27C51A2}"/>
    <dgm:cxn modelId="{EB6F035F-B5FD-4B76-87A0-CA0CA5E2AE11}" type="presParOf" srcId="{D1AF9CD7-90EB-4CDB-A818-DAAF33B0C90A}" destId="{9EEED3A5-B1D7-4AAF-BD86-942B968E34FD}" srcOrd="0" destOrd="0" presId="urn:microsoft.com/office/officeart/2024/3/layout/verticalVisualTextBlock1"/>
    <dgm:cxn modelId="{4CAAA573-6158-461B-B935-7E4A1D94022A}" type="presParOf" srcId="{9EEED3A5-B1D7-4AAF-BD86-942B968E34FD}" destId="{BDCD03B0-531E-4E5A-8E08-76B9886D9970}" srcOrd="0" destOrd="0" presId="urn:microsoft.com/office/officeart/2024/3/layout/verticalVisualTextBlock1"/>
    <dgm:cxn modelId="{58C3D20B-1025-4579-B69D-1754C582C92B}" type="presParOf" srcId="{9EEED3A5-B1D7-4AAF-BD86-942B968E34FD}" destId="{BBE953CD-A7BE-458E-A329-7C7FE5C0BE97}" srcOrd="1" destOrd="0" presId="urn:microsoft.com/office/officeart/2024/3/layout/verticalVisualTextBlock1"/>
    <dgm:cxn modelId="{59D1618B-D8C6-4F1D-9889-13A0A4EAED68}" type="presParOf" srcId="{9EEED3A5-B1D7-4AAF-BD86-942B968E34FD}" destId="{41F755D7-95C8-4CD2-B828-FEE1B6BD1C43}" srcOrd="2" destOrd="0" presId="urn:microsoft.com/office/officeart/2024/3/layout/verticalVisualTextBlock1"/>
    <dgm:cxn modelId="{714166AB-1CFA-461C-ACDB-5D9FC2FE50D7}" type="presParOf" srcId="{D1AF9CD7-90EB-4CDB-A818-DAAF33B0C90A}" destId="{CE10DD0E-B3A7-4DEE-848D-79CDE3AE8E18}" srcOrd="1" destOrd="0" presId="urn:microsoft.com/office/officeart/2024/3/layout/verticalVisualTextBlock1"/>
    <dgm:cxn modelId="{1C37A44B-67C8-4F79-B078-EF95FFCCB2C2}" type="presParOf" srcId="{D1AF9CD7-90EB-4CDB-A818-DAAF33B0C90A}" destId="{BAE374A3-2FEA-4FBE-ADC0-B086073FF3F0}" srcOrd="2" destOrd="0" presId="urn:microsoft.com/office/officeart/2024/3/layout/verticalVisualTextBlock1"/>
    <dgm:cxn modelId="{4A22A154-1949-45DF-AF68-274EC6C2BB42}" type="presParOf" srcId="{BAE374A3-2FEA-4FBE-ADC0-B086073FF3F0}" destId="{104855E5-11DF-4561-BF34-091112271854}" srcOrd="0" destOrd="0" presId="urn:microsoft.com/office/officeart/2024/3/layout/verticalVisualTextBlock1"/>
    <dgm:cxn modelId="{B1BA8A5C-BC66-43D3-B83E-F8F7683938CE}" type="presParOf" srcId="{BAE374A3-2FEA-4FBE-ADC0-B086073FF3F0}" destId="{83524677-7EEA-4CF4-904C-555852ADAD2C}" srcOrd="1" destOrd="0" presId="urn:microsoft.com/office/officeart/2024/3/layout/verticalVisualTextBlock1"/>
    <dgm:cxn modelId="{F3C7132D-9DE2-4498-87F8-11BACA61A914}" type="presParOf" srcId="{BAE374A3-2FEA-4FBE-ADC0-B086073FF3F0}" destId="{0A4DEF45-C9D8-4649-8B96-0250B4C07FB7}" srcOrd="2" destOrd="0" presId="urn:microsoft.com/office/officeart/2024/3/layout/verticalVisualTextBlock1"/>
    <dgm:cxn modelId="{5276286F-0B85-4791-B229-844057A00BF0}" type="presParOf" srcId="{D1AF9CD7-90EB-4CDB-A818-DAAF33B0C90A}" destId="{956C1115-BBAD-4A21-971E-D14E53AB5ACD}" srcOrd="3" destOrd="0" presId="urn:microsoft.com/office/officeart/2024/3/layout/verticalVisualTextBlock1"/>
    <dgm:cxn modelId="{450B31FB-0E15-4591-817D-034F56FA8C73}" type="presParOf" srcId="{D1AF9CD7-90EB-4CDB-A818-DAAF33B0C90A}" destId="{A9C7802D-46FA-4EE4-8B58-6C07BC916735}" srcOrd="4" destOrd="0" presId="urn:microsoft.com/office/officeart/2024/3/layout/verticalVisualTextBlock1"/>
    <dgm:cxn modelId="{68C1653C-824C-4E21-B244-6AED7706799B}" type="presParOf" srcId="{A9C7802D-46FA-4EE4-8B58-6C07BC916735}" destId="{32F05B6C-89ED-4346-950C-02E29A95161F}" srcOrd="0" destOrd="0" presId="urn:microsoft.com/office/officeart/2024/3/layout/verticalVisualTextBlock1"/>
    <dgm:cxn modelId="{F61CDBF8-3916-425E-A164-AAA8F4FF3F11}" type="presParOf" srcId="{A9C7802D-46FA-4EE4-8B58-6C07BC916735}" destId="{D220B873-1E9F-4561-B691-713B392FFDA4}" srcOrd="1" destOrd="0" presId="urn:microsoft.com/office/officeart/2024/3/layout/verticalVisualTextBlock1"/>
    <dgm:cxn modelId="{AC86DA28-8FE3-4697-9932-C7ED2D617C1F}" type="presParOf" srcId="{A9C7802D-46FA-4EE4-8B58-6C07BC916735}" destId="{06C3B6D1-90FB-4867-B20A-F19EF7726578}"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CD03B0-531E-4E5A-8E08-76B9886D9970}">
      <dsp:nvSpPr>
        <dsp:cNvPr id="0" name=""/>
        <dsp:cNvSpPr/>
      </dsp:nvSpPr>
      <dsp:spPr>
        <a:xfrm>
          <a:off x="0" y="0"/>
          <a:ext cx="1584067" cy="158406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9876" r="23376" b="3"/>
          <a:stretch/>
        </a:blipFill>
        <a:ln>
          <a:noFill/>
        </a:ln>
        <a:effectLst/>
      </dsp:spPr>
      <dsp:style>
        <a:lnRef idx="0">
          <a:scrgbClr r="0" g="0" b="0"/>
        </a:lnRef>
        <a:fillRef idx="3">
          <a:scrgbClr r="0" g="0" b="0"/>
        </a:fillRef>
        <a:effectRef idx="2">
          <a:scrgbClr r="0" g="0" b="0"/>
        </a:effectRef>
        <a:fontRef idx="minor">
          <a:schemeClr val="lt1"/>
        </a:fontRef>
      </dsp:style>
    </dsp:sp>
    <dsp:sp modelId="{BBE953CD-A7BE-458E-A329-7C7FE5C0BE97}">
      <dsp:nvSpPr>
        <dsp:cNvPr id="0" name=""/>
        <dsp:cNvSpPr/>
      </dsp:nvSpPr>
      <dsp:spPr>
        <a:xfrm>
          <a:off x="1764067" y="0"/>
          <a:ext cx="5437729" cy="3474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s-CL" sz="1800" kern="1200"/>
            <a:t>Modernización del tráfico</a:t>
          </a:r>
        </a:p>
      </dsp:txBody>
      <dsp:txXfrm>
        <a:off x="1764067" y="0"/>
        <a:ext cx="5437729" cy="347470"/>
      </dsp:txXfrm>
    </dsp:sp>
    <dsp:sp modelId="{41F755D7-95C8-4CD2-B828-FEE1B6BD1C43}">
      <dsp:nvSpPr>
        <dsp:cNvPr id="0" name=""/>
        <dsp:cNvSpPr/>
      </dsp:nvSpPr>
      <dsp:spPr>
        <a:xfrm>
          <a:off x="1764067" y="347470"/>
          <a:ext cx="5437729" cy="1236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s-CL" sz="1400" kern="1200"/>
            <a:t>La implementación del Sistema Central SCAT marca un avance significativo en la modernización del control de tráfico en Arica.</a:t>
          </a:r>
        </a:p>
      </dsp:txBody>
      <dsp:txXfrm>
        <a:off x="1764067" y="347470"/>
        <a:ext cx="5437729" cy="1236596"/>
      </dsp:txXfrm>
    </dsp:sp>
    <dsp:sp modelId="{104855E5-11DF-4561-BF34-091112271854}">
      <dsp:nvSpPr>
        <dsp:cNvPr id="0" name=""/>
        <dsp:cNvSpPr/>
      </dsp:nvSpPr>
      <dsp:spPr>
        <a:xfrm>
          <a:off x="0" y="1710793"/>
          <a:ext cx="1584067" cy="1584067"/>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13743" r="19509" b="3"/>
          <a:stretch/>
        </a:blipFill>
        <a:ln>
          <a:noFill/>
        </a:ln>
        <a:effectLst/>
      </dsp:spPr>
      <dsp:style>
        <a:lnRef idx="0">
          <a:scrgbClr r="0" g="0" b="0"/>
        </a:lnRef>
        <a:fillRef idx="3">
          <a:scrgbClr r="0" g="0" b="0"/>
        </a:fillRef>
        <a:effectRef idx="2">
          <a:scrgbClr r="0" g="0" b="0"/>
        </a:effectRef>
        <a:fontRef idx="minor">
          <a:schemeClr val="lt1"/>
        </a:fontRef>
      </dsp:style>
    </dsp:sp>
    <dsp:sp modelId="{83524677-7EEA-4CF4-904C-555852ADAD2C}">
      <dsp:nvSpPr>
        <dsp:cNvPr id="0" name=""/>
        <dsp:cNvSpPr/>
      </dsp:nvSpPr>
      <dsp:spPr>
        <a:xfrm>
          <a:off x="1764067" y="1710793"/>
          <a:ext cx="5437729" cy="3474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s-CL" sz="1800" kern="1200"/>
            <a:t>Circulación eficiente</a:t>
          </a:r>
        </a:p>
      </dsp:txBody>
      <dsp:txXfrm>
        <a:off x="1764067" y="1710793"/>
        <a:ext cx="5437729" cy="347470"/>
      </dsp:txXfrm>
    </dsp:sp>
    <dsp:sp modelId="{0A4DEF45-C9D8-4649-8B96-0250B4C07FB7}">
      <dsp:nvSpPr>
        <dsp:cNvPr id="0" name=""/>
        <dsp:cNvSpPr/>
      </dsp:nvSpPr>
      <dsp:spPr>
        <a:xfrm>
          <a:off x="1764067" y="2058264"/>
          <a:ext cx="5437729" cy="1236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s-CL" sz="1400" kern="1200"/>
            <a:t>Se espera que el nuevo sistema mejore la circulación vehicular, reduciendo congestiones y tiempos de espera.</a:t>
          </a:r>
        </a:p>
      </dsp:txBody>
      <dsp:txXfrm>
        <a:off x="1764067" y="2058264"/>
        <a:ext cx="5437729" cy="1236596"/>
      </dsp:txXfrm>
    </dsp:sp>
    <dsp:sp modelId="{32F05B6C-89ED-4346-950C-02E29A95161F}">
      <dsp:nvSpPr>
        <dsp:cNvPr id="0" name=""/>
        <dsp:cNvSpPr/>
      </dsp:nvSpPr>
      <dsp:spPr>
        <a:xfrm>
          <a:off x="0" y="3421586"/>
          <a:ext cx="1584067" cy="158406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27621" r="5630" b="3"/>
          <a:stretch/>
        </a:blipFill>
        <a:ln>
          <a:noFill/>
        </a:ln>
        <a:effectLst/>
      </dsp:spPr>
      <dsp:style>
        <a:lnRef idx="0">
          <a:scrgbClr r="0" g="0" b="0"/>
        </a:lnRef>
        <a:fillRef idx="3">
          <a:scrgbClr r="0" g="0" b="0"/>
        </a:fillRef>
        <a:effectRef idx="2">
          <a:scrgbClr r="0" g="0" b="0"/>
        </a:effectRef>
        <a:fontRef idx="minor">
          <a:schemeClr val="lt1"/>
        </a:fontRef>
      </dsp:style>
    </dsp:sp>
    <dsp:sp modelId="{D220B873-1E9F-4561-B691-713B392FFDA4}">
      <dsp:nvSpPr>
        <dsp:cNvPr id="0" name=""/>
        <dsp:cNvSpPr/>
      </dsp:nvSpPr>
      <dsp:spPr>
        <a:xfrm>
          <a:off x="1764067" y="3421586"/>
          <a:ext cx="5437729" cy="3474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s-CL" sz="1800" kern="1200"/>
            <a:t>Mejor calidad de vida</a:t>
          </a:r>
        </a:p>
      </dsp:txBody>
      <dsp:txXfrm>
        <a:off x="1764067" y="3421586"/>
        <a:ext cx="5437729" cy="347470"/>
      </dsp:txXfrm>
    </dsp:sp>
    <dsp:sp modelId="{06C3B6D1-90FB-4867-B20A-F19EF7726578}">
      <dsp:nvSpPr>
        <dsp:cNvPr id="0" name=""/>
        <dsp:cNvSpPr/>
      </dsp:nvSpPr>
      <dsp:spPr>
        <a:xfrm>
          <a:off x="1764067" y="3769057"/>
          <a:ext cx="5437729" cy="1236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s-CL" sz="1400" kern="1200"/>
            <a:t>La modernización del tráfico contribuirá a una mejor calidad de vida para los habitantes de Arica, promoviendo un entorno urbano más agradable.</a:t>
          </a:r>
        </a:p>
      </dsp:txBody>
      <dsp:txXfrm>
        <a:off x="1764067" y="3769057"/>
        <a:ext cx="5437729" cy="1236596"/>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894176-18B3-4525-BFCD-2E96FB0F26B4}" type="datetimeFigureOut">
              <a:rPr lang="es-CL" smtClean="0"/>
              <a:t>08/01/2025</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DB5D8B-F77D-4CAE-9052-2D30B63E4719}" type="slidenum">
              <a:rPr lang="es-CL" smtClean="0"/>
              <a:t>‹Nº›</a:t>
            </a:fld>
            <a:endParaRPr lang="es-CL"/>
          </a:p>
        </p:txBody>
      </p:sp>
    </p:spTree>
    <p:extLst>
      <p:ext uri="{BB962C8B-B14F-4D97-AF65-F5344CB8AC3E}">
        <p14:creationId xmlns:p14="http://schemas.microsoft.com/office/powerpoint/2010/main" val="3200222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a:t>El contenido generado por inteligencia artificial puede ser incorrecto.
---
Este proyecto busca habilitar un Sistema de Control de Área de Tránsito (S.C.A.T.) en Arica para centralizar el monitoreo y la gestión de las redes semafóricas, mejorando así la circulación vehicular y el transporte en la ciudad.
</a:t>
            </a:r>
          </a:p>
        </p:txBody>
      </p:sp>
      <p:sp>
        <p:nvSpPr>
          <p:cNvPr id="4" name="Marcador de número de diapositiva 3"/>
          <p:cNvSpPr>
            <a:spLocks noGrp="1"/>
          </p:cNvSpPr>
          <p:nvPr>
            <p:ph type="sldNum" sz="quarter" idx="5"/>
          </p:nvPr>
        </p:nvSpPr>
        <p:spPr/>
        <p:txBody>
          <a:bodyPr/>
          <a:lstStyle/>
          <a:p>
            <a:fld id="{F92104FD-F651-43C2-930D-6ADCE9E80AF9}" type="slidenum">
              <a:rPr lang="es-CL" smtClean="0"/>
              <a:t>1</a:t>
            </a:fld>
            <a:endParaRPr lang="es-CL"/>
          </a:p>
        </p:txBody>
      </p:sp>
    </p:spTree>
    <p:extLst>
      <p:ext uri="{BB962C8B-B14F-4D97-AF65-F5344CB8AC3E}">
        <p14:creationId xmlns:p14="http://schemas.microsoft.com/office/powerpoint/2010/main" val="1287355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a:t>El objetivo principal del proyecto es mejorar la eficiencia operativa del tránsito en Arica mediante la implementación de un sistema centralizado que permite gestionar las señales de tráfico y responder a las condiciones del tráfico en tiempo real.</a:t>
            </a:r>
          </a:p>
        </p:txBody>
      </p:sp>
      <p:sp>
        <p:nvSpPr>
          <p:cNvPr id="4" name="Marcador de número de diapositiva 3"/>
          <p:cNvSpPr>
            <a:spLocks noGrp="1"/>
          </p:cNvSpPr>
          <p:nvPr>
            <p:ph type="sldNum" sz="quarter" idx="5"/>
          </p:nvPr>
        </p:nvSpPr>
        <p:spPr/>
        <p:txBody>
          <a:bodyPr/>
          <a:lstStyle/>
          <a:p>
            <a:fld id="{F92104FD-F651-43C2-930D-6ADCE9E80AF9}" type="slidenum">
              <a:rPr lang="es-CL" smtClean="0"/>
              <a:t>2</a:t>
            </a:fld>
            <a:endParaRPr lang="es-CL"/>
          </a:p>
        </p:txBody>
      </p:sp>
    </p:spTree>
    <p:extLst>
      <p:ext uri="{BB962C8B-B14F-4D97-AF65-F5344CB8AC3E}">
        <p14:creationId xmlns:p14="http://schemas.microsoft.com/office/powerpoint/2010/main" val="2664225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a:t>El S.C.A.T. permitirá una mejora significativa en la circulación vehicular, facilitando la coordinación entre los semáforos y optimizando los tiempos de espera, lo que se traduce en una experiencia más fluida para los conductores.</a:t>
            </a:r>
          </a:p>
        </p:txBody>
      </p:sp>
      <p:sp>
        <p:nvSpPr>
          <p:cNvPr id="4" name="Marcador de número de diapositiva 3"/>
          <p:cNvSpPr>
            <a:spLocks noGrp="1"/>
          </p:cNvSpPr>
          <p:nvPr>
            <p:ph type="sldNum" sz="quarter" idx="5"/>
          </p:nvPr>
        </p:nvSpPr>
        <p:spPr/>
        <p:txBody>
          <a:bodyPr/>
          <a:lstStyle/>
          <a:p>
            <a:fld id="{F92104FD-F651-43C2-930D-6ADCE9E80AF9}" type="slidenum">
              <a:rPr lang="es-CL" smtClean="0"/>
              <a:t>3</a:t>
            </a:fld>
            <a:endParaRPr lang="es-CL"/>
          </a:p>
        </p:txBody>
      </p:sp>
    </p:spTree>
    <p:extLst>
      <p:ext uri="{BB962C8B-B14F-4D97-AF65-F5344CB8AC3E}">
        <p14:creationId xmlns:p14="http://schemas.microsoft.com/office/powerpoint/2010/main" val="2454260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a:t>Con el sistema SCAT, se espera reducir los tiempos de congestión, mejorar la seguridad vial y proporcionar datos analíticos que contribuyan a la planificación urbana y a la gestión del tráfico en Arica.</a:t>
            </a:r>
          </a:p>
        </p:txBody>
      </p:sp>
      <p:sp>
        <p:nvSpPr>
          <p:cNvPr id="4" name="Marcador de número de diapositiva 3"/>
          <p:cNvSpPr>
            <a:spLocks noGrp="1"/>
          </p:cNvSpPr>
          <p:nvPr>
            <p:ph type="sldNum" sz="quarter" idx="5"/>
          </p:nvPr>
        </p:nvSpPr>
        <p:spPr/>
        <p:txBody>
          <a:bodyPr/>
          <a:lstStyle/>
          <a:p>
            <a:fld id="{F92104FD-F651-43C2-930D-6ADCE9E80AF9}" type="slidenum">
              <a:rPr lang="es-CL" smtClean="0"/>
              <a:t>4</a:t>
            </a:fld>
            <a:endParaRPr lang="es-CL"/>
          </a:p>
        </p:txBody>
      </p:sp>
    </p:spTree>
    <p:extLst>
      <p:ext uri="{BB962C8B-B14F-4D97-AF65-F5344CB8AC3E}">
        <p14:creationId xmlns:p14="http://schemas.microsoft.com/office/powerpoint/2010/main" val="3619217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a:t>Para la implementación del sistema, se han definido varias tareas clave que aseguran su funcionalidad adecuada y su integración con los sistemas existentes. Vamos a revisar las tareas más relevantes.</a:t>
            </a:r>
          </a:p>
        </p:txBody>
      </p:sp>
      <p:sp>
        <p:nvSpPr>
          <p:cNvPr id="4" name="Marcador de número de diapositiva 3"/>
          <p:cNvSpPr>
            <a:spLocks noGrp="1"/>
          </p:cNvSpPr>
          <p:nvPr>
            <p:ph type="sldNum" sz="quarter" idx="5"/>
          </p:nvPr>
        </p:nvSpPr>
        <p:spPr/>
        <p:txBody>
          <a:bodyPr/>
          <a:lstStyle/>
          <a:p>
            <a:fld id="{F92104FD-F651-43C2-930D-6ADCE9E80AF9}" type="slidenum">
              <a:rPr lang="es-CL" smtClean="0"/>
              <a:t>5</a:t>
            </a:fld>
            <a:endParaRPr lang="es-CL"/>
          </a:p>
        </p:txBody>
      </p:sp>
    </p:spTree>
    <p:extLst>
      <p:ext uri="{BB962C8B-B14F-4D97-AF65-F5344CB8AC3E}">
        <p14:creationId xmlns:p14="http://schemas.microsoft.com/office/powerpoint/2010/main" val="459940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a:t>Se realizará el suministro y la ejecución de obras de semaforización, lo que implica la instalación de nuevos semáforos y la actualización de los existentes para garantizar el funcionamiento óptimo del sistema SCAT.</a:t>
            </a:r>
          </a:p>
        </p:txBody>
      </p:sp>
      <p:sp>
        <p:nvSpPr>
          <p:cNvPr id="4" name="Marcador de número de diapositiva 3"/>
          <p:cNvSpPr>
            <a:spLocks noGrp="1"/>
          </p:cNvSpPr>
          <p:nvPr>
            <p:ph type="sldNum" sz="quarter" idx="5"/>
          </p:nvPr>
        </p:nvSpPr>
        <p:spPr/>
        <p:txBody>
          <a:bodyPr/>
          <a:lstStyle/>
          <a:p>
            <a:fld id="{F92104FD-F651-43C2-930D-6ADCE9E80AF9}" type="slidenum">
              <a:rPr lang="es-CL" smtClean="0"/>
              <a:t>6</a:t>
            </a:fld>
            <a:endParaRPr lang="es-CL"/>
          </a:p>
        </p:txBody>
      </p:sp>
    </p:spTree>
    <p:extLst>
      <p:ext uri="{BB962C8B-B14F-4D97-AF65-F5344CB8AC3E}">
        <p14:creationId xmlns:p14="http://schemas.microsoft.com/office/powerpoint/2010/main" val="1993686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a:t>La habilitación de un sistema de control de tránsito permitirá gestionar eficazmente el flujo vehicular a través de la integración de controladores y sensores en las intersecciones clave de Arica.</a:t>
            </a:r>
          </a:p>
        </p:txBody>
      </p:sp>
      <p:sp>
        <p:nvSpPr>
          <p:cNvPr id="4" name="Marcador de número de diapositiva 3"/>
          <p:cNvSpPr>
            <a:spLocks noGrp="1"/>
          </p:cNvSpPr>
          <p:nvPr>
            <p:ph type="sldNum" sz="quarter" idx="5"/>
          </p:nvPr>
        </p:nvSpPr>
        <p:spPr/>
        <p:txBody>
          <a:bodyPr/>
          <a:lstStyle/>
          <a:p>
            <a:fld id="{F92104FD-F651-43C2-930D-6ADCE9E80AF9}" type="slidenum">
              <a:rPr lang="es-CL" smtClean="0"/>
              <a:t>7</a:t>
            </a:fld>
            <a:endParaRPr lang="es-CL"/>
          </a:p>
        </p:txBody>
      </p:sp>
    </p:spTree>
    <p:extLst>
      <p:ext uri="{BB962C8B-B14F-4D97-AF65-F5344CB8AC3E}">
        <p14:creationId xmlns:p14="http://schemas.microsoft.com/office/powerpoint/2010/main" val="3078455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a:t>El proyecto incluye la conexión de controladores, cámaras de CCTV, y otros dispositivos ITS mediante una red WAN de alta capacidad, lo que asegurará la comunicación eficaz entre los elementos del sistema.</a:t>
            </a:r>
          </a:p>
        </p:txBody>
      </p:sp>
      <p:sp>
        <p:nvSpPr>
          <p:cNvPr id="4" name="Marcador de número de diapositiva 3"/>
          <p:cNvSpPr>
            <a:spLocks noGrp="1"/>
          </p:cNvSpPr>
          <p:nvPr>
            <p:ph type="sldNum" sz="quarter" idx="5"/>
          </p:nvPr>
        </p:nvSpPr>
        <p:spPr/>
        <p:txBody>
          <a:bodyPr/>
          <a:lstStyle/>
          <a:p>
            <a:fld id="{F92104FD-F651-43C2-930D-6ADCE9E80AF9}" type="slidenum">
              <a:rPr lang="es-CL" smtClean="0"/>
              <a:t>8</a:t>
            </a:fld>
            <a:endParaRPr lang="es-CL"/>
          </a:p>
        </p:txBody>
      </p:sp>
    </p:spTree>
    <p:extLst>
      <p:ext uri="{BB962C8B-B14F-4D97-AF65-F5344CB8AC3E}">
        <p14:creationId xmlns:p14="http://schemas.microsoft.com/office/powerpoint/2010/main" val="20642245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a:t>Se implementará un sistema de circuito cerrado de televisión que permitirá la supervisión visual en tiempo real de las intersecciones, lo que ayuda a la identificación de incidentes y la gestión del tráfico.</a:t>
            </a:r>
          </a:p>
        </p:txBody>
      </p:sp>
      <p:sp>
        <p:nvSpPr>
          <p:cNvPr id="4" name="Marcador de número de diapositiva 3"/>
          <p:cNvSpPr>
            <a:spLocks noGrp="1"/>
          </p:cNvSpPr>
          <p:nvPr>
            <p:ph type="sldNum" sz="quarter" idx="5"/>
          </p:nvPr>
        </p:nvSpPr>
        <p:spPr/>
        <p:txBody>
          <a:bodyPr/>
          <a:lstStyle/>
          <a:p>
            <a:fld id="{F92104FD-F651-43C2-930D-6ADCE9E80AF9}" type="slidenum">
              <a:rPr lang="es-CL" smtClean="0"/>
              <a:t>9</a:t>
            </a:fld>
            <a:endParaRPr lang="es-CL"/>
          </a:p>
        </p:txBody>
      </p:sp>
    </p:spTree>
    <p:extLst>
      <p:ext uri="{BB962C8B-B14F-4D97-AF65-F5344CB8AC3E}">
        <p14:creationId xmlns:p14="http://schemas.microsoft.com/office/powerpoint/2010/main" val="1614172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a:t>El objetivo del sistema de comunicaciones es facilitar el monitoreo remoto del tránsito y permitir la gestión de incidentes desde el Centro de Control de Tránsito de Arica, mejorando así la respuesta ante congestiones.</a:t>
            </a:r>
          </a:p>
        </p:txBody>
      </p:sp>
      <p:sp>
        <p:nvSpPr>
          <p:cNvPr id="4" name="Marcador de número de diapositiva 3"/>
          <p:cNvSpPr>
            <a:spLocks noGrp="1"/>
          </p:cNvSpPr>
          <p:nvPr>
            <p:ph type="sldNum" sz="quarter" idx="5"/>
          </p:nvPr>
        </p:nvSpPr>
        <p:spPr/>
        <p:txBody>
          <a:bodyPr/>
          <a:lstStyle/>
          <a:p>
            <a:fld id="{F92104FD-F651-43C2-930D-6ADCE9E80AF9}" type="slidenum">
              <a:rPr lang="es-CL" smtClean="0"/>
              <a:t>10</a:t>
            </a:fld>
            <a:endParaRPr lang="es-CL"/>
          </a:p>
        </p:txBody>
      </p:sp>
    </p:spTree>
    <p:extLst>
      <p:ext uri="{BB962C8B-B14F-4D97-AF65-F5344CB8AC3E}">
        <p14:creationId xmlns:p14="http://schemas.microsoft.com/office/powerpoint/2010/main" val="2208794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a:t>El sistema permitirá detectar situaciones de congestión vial y gestionar acciones necesarias para mitigar estos eventos, adaptando los planes de tráfico originales según la situación en tiempo real.</a:t>
            </a:r>
          </a:p>
        </p:txBody>
      </p:sp>
      <p:sp>
        <p:nvSpPr>
          <p:cNvPr id="4" name="Marcador de número de diapositiva 3"/>
          <p:cNvSpPr>
            <a:spLocks noGrp="1"/>
          </p:cNvSpPr>
          <p:nvPr>
            <p:ph type="sldNum" sz="quarter" idx="5"/>
          </p:nvPr>
        </p:nvSpPr>
        <p:spPr/>
        <p:txBody>
          <a:bodyPr/>
          <a:lstStyle/>
          <a:p>
            <a:fld id="{F92104FD-F651-43C2-930D-6ADCE9E80AF9}" type="slidenum">
              <a:rPr lang="es-CL" smtClean="0"/>
              <a:t>11</a:t>
            </a:fld>
            <a:endParaRPr lang="es-CL"/>
          </a:p>
        </p:txBody>
      </p:sp>
    </p:spTree>
    <p:extLst>
      <p:ext uri="{BB962C8B-B14F-4D97-AF65-F5344CB8AC3E}">
        <p14:creationId xmlns:p14="http://schemas.microsoft.com/office/powerpoint/2010/main" val="37263648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a:t>Las acciones que se tomarán incluyen la modificación de los planes de semaforización y la implementación de medidas temporales para mejorar la circulación, garantizando así un tránsito más eficiente.</a:t>
            </a:r>
          </a:p>
        </p:txBody>
      </p:sp>
      <p:sp>
        <p:nvSpPr>
          <p:cNvPr id="4" name="Marcador de número de diapositiva 3"/>
          <p:cNvSpPr>
            <a:spLocks noGrp="1"/>
          </p:cNvSpPr>
          <p:nvPr>
            <p:ph type="sldNum" sz="quarter" idx="5"/>
          </p:nvPr>
        </p:nvSpPr>
        <p:spPr/>
        <p:txBody>
          <a:bodyPr/>
          <a:lstStyle/>
          <a:p>
            <a:fld id="{F92104FD-F651-43C2-930D-6ADCE9E80AF9}" type="slidenum">
              <a:rPr lang="es-CL" smtClean="0"/>
              <a:t>12</a:t>
            </a:fld>
            <a:endParaRPr lang="es-CL"/>
          </a:p>
        </p:txBody>
      </p:sp>
    </p:spTree>
    <p:extLst>
      <p:ext uri="{BB962C8B-B14F-4D97-AF65-F5344CB8AC3E}">
        <p14:creationId xmlns:p14="http://schemas.microsoft.com/office/powerpoint/2010/main" val="844787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a:t>La habilitación del Sistema Central SCAT en Arica es un paso crucial hacia la modernización del control de tráfico en la ciudad. Con la implementación de este sistema, se prevé una circulación más eficiente y una mejor calidad de vida para sus habitantes.</a:t>
            </a:r>
          </a:p>
        </p:txBody>
      </p:sp>
      <p:sp>
        <p:nvSpPr>
          <p:cNvPr id="4" name="Marcador de número de diapositiva 3"/>
          <p:cNvSpPr>
            <a:spLocks noGrp="1"/>
          </p:cNvSpPr>
          <p:nvPr>
            <p:ph type="sldNum" sz="quarter" idx="5"/>
          </p:nvPr>
        </p:nvSpPr>
        <p:spPr/>
        <p:txBody>
          <a:bodyPr/>
          <a:lstStyle/>
          <a:p>
            <a:fld id="{F92104FD-F651-43C2-930D-6ADCE9E80AF9}" type="slidenum">
              <a:rPr lang="es-CL" smtClean="0"/>
              <a:t>13</a:t>
            </a:fld>
            <a:endParaRPr lang="es-CL"/>
          </a:p>
        </p:txBody>
      </p:sp>
    </p:spTree>
    <p:extLst>
      <p:ext uri="{BB962C8B-B14F-4D97-AF65-F5344CB8AC3E}">
        <p14:creationId xmlns:p14="http://schemas.microsoft.com/office/powerpoint/2010/main" val="1952464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1/8/2025</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2825994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1/8/2025</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736925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1/8/2025</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1214027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1/8/2025</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567712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1/8/2025</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3027129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1/8/2025</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1759166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1/8/2025</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240450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1/8/2025</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2930916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1/8/2025</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3237438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1/8/2025</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3597114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1/8/2025</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2661369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1/8/2025</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‹Nº›</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41773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A5D67320-FCFD-4931-AAF7-C6C853329C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Trabajar en la sala de control">
            <a:extLst>
              <a:ext uri="{FF2B5EF4-FFF2-40B4-BE49-F238E27FC236}">
                <a16:creationId xmlns:a16="http://schemas.microsoft.com/office/drawing/2014/main" id="{D46F0751-2321-4AA6-BB75-3B930EFA5AF4}"/>
              </a:ext>
            </a:extLst>
          </p:cNvPr>
          <p:cNvPicPr>
            <a:picLocks noChangeAspect="1"/>
          </p:cNvPicPr>
          <p:nvPr/>
        </p:nvPicPr>
        <p:blipFill>
          <a:blip r:embed="rId3"/>
          <a:srcRect l="3268" r="25524" b="-1"/>
          <a:stretch/>
        </p:blipFill>
        <p:spPr>
          <a:xfrm>
            <a:off x="4876158" y="10"/>
            <a:ext cx="7315841" cy="6857990"/>
          </a:xfrm>
          <a:prstGeom prst="rect">
            <a:avLst/>
          </a:prstGeom>
        </p:spPr>
      </p:pic>
      <p:sp>
        <p:nvSpPr>
          <p:cNvPr id="2" name="Título 1">
            <a:extLst>
              <a:ext uri="{FF2B5EF4-FFF2-40B4-BE49-F238E27FC236}">
                <a16:creationId xmlns:a16="http://schemas.microsoft.com/office/drawing/2014/main" id="{4CBA2C66-E263-2DE8-D371-4A253B4551E3}"/>
              </a:ext>
            </a:extLst>
          </p:cNvPr>
          <p:cNvSpPr>
            <a:spLocks noGrp="1"/>
          </p:cNvSpPr>
          <p:nvPr>
            <p:ph type="ctrTitle"/>
          </p:nvPr>
        </p:nvSpPr>
        <p:spPr>
          <a:xfrm>
            <a:off x="703400" y="908651"/>
            <a:ext cx="3620882" cy="3640345"/>
          </a:xfrm>
        </p:spPr>
        <p:txBody>
          <a:bodyPr anchor="t">
            <a:normAutofit/>
          </a:bodyPr>
          <a:lstStyle/>
          <a:p>
            <a:r>
              <a:rPr lang="es-CL" sz="4000"/>
              <a:t>Habilitación del Sistema Central SCAT en Arica</a:t>
            </a:r>
          </a:p>
        </p:txBody>
      </p:sp>
      <p:sp>
        <p:nvSpPr>
          <p:cNvPr id="3" name="Subtítulo 2">
            <a:extLst>
              <a:ext uri="{FF2B5EF4-FFF2-40B4-BE49-F238E27FC236}">
                <a16:creationId xmlns:a16="http://schemas.microsoft.com/office/drawing/2014/main" id="{767EAA72-1F52-8317-3CF2-0B0BA013AE76}"/>
              </a:ext>
            </a:extLst>
          </p:cNvPr>
          <p:cNvSpPr>
            <a:spLocks noGrp="1"/>
          </p:cNvSpPr>
          <p:nvPr>
            <p:ph type="subTitle" idx="1"/>
          </p:nvPr>
        </p:nvSpPr>
        <p:spPr>
          <a:xfrm>
            <a:off x="703400" y="4945712"/>
            <a:ext cx="3380437" cy="850392"/>
          </a:xfrm>
        </p:spPr>
        <p:txBody>
          <a:bodyPr anchor="b">
            <a:normAutofit/>
          </a:bodyPr>
          <a:lstStyle/>
          <a:p>
            <a:r>
              <a:rPr lang="es-CL" sz="1800"/>
              <a:t>Mejorando la gestión del tráfico y la seguridad vial</a:t>
            </a:r>
          </a:p>
        </p:txBody>
      </p:sp>
      <p:cxnSp>
        <p:nvCxnSpPr>
          <p:cNvPr id="24" name="Straight Connector 23">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249685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42" presetClass="entr" presetSubtype="0" fill="hold" grpId="1" nodeType="withEffect">
                                  <p:stCondLst>
                                    <p:cond delay="250"/>
                                  </p:stCondLst>
                                  <p:iterate>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7" name="Rectangle 26">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Viajeros lluviosos en Hong Kong">
            <a:extLst>
              <a:ext uri="{FF2B5EF4-FFF2-40B4-BE49-F238E27FC236}">
                <a16:creationId xmlns:a16="http://schemas.microsoft.com/office/drawing/2014/main" id="{68527925-030C-47FC-9F98-C4412937BAE6}"/>
              </a:ext>
            </a:extLst>
          </p:cNvPr>
          <p:cNvPicPr>
            <a:picLocks noGrp="1" noChangeAspect="1"/>
          </p:cNvPicPr>
          <p:nvPr>
            <p:ph sz="half" idx="1"/>
          </p:nvPr>
        </p:nvPicPr>
        <p:blipFill>
          <a:blip r:embed="rId3"/>
          <a:srcRect l="20242" r="23585" b="-2"/>
          <a:stretch/>
        </p:blipFill>
        <p:spPr>
          <a:xfrm>
            <a:off x="6420752" y="-1"/>
            <a:ext cx="5771248" cy="6857999"/>
          </a:xfrm>
          <a:prstGeom prst="rect">
            <a:avLst/>
          </a:prstGeom>
        </p:spPr>
      </p:pic>
      <p:sp>
        <p:nvSpPr>
          <p:cNvPr id="2" name="Título 1">
            <a:extLst>
              <a:ext uri="{FF2B5EF4-FFF2-40B4-BE49-F238E27FC236}">
                <a16:creationId xmlns:a16="http://schemas.microsoft.com/office/drawing/2014/main" id="{60F41B35-BB98-28EA-095C-B9D9B569AA16}"/>
              </a:ext>
            </a:extLst>
          </p:cNvPr>
          <p:cNvSpPr>
            <a:spLocks noGrp="1"/>
          </p:cNvSpPr>
          <p:nvPr>
            <p:ph type="title"/>
          </p:nvPr>
        </p:nvSpPr>
        <p:spPr>
          <a:xfrm>
            <a:off x="704088" y="914400"/>
            <a:ext cx="5195889" cy="1316736"/>
          </a:xfrm>
        </p:spPr>
        <p:txBody>
          <a:bodyPr vert="horz" lIns="91440" tIns="45720" rIns="91440" bIns="45720" rtlCol="0" anchor="t">
            <a:normAutofit/>
          </a:bodyPr>
          <a:lstStyle/>
          <a:p>
            <a:r>
              <a:rPr lang="en-US"/>
              <a:t>Objetivo del proyecto</a:t>
            </a:r>
          </a:p>
        </p:txBody>
      </p:sp>
      <p:sp>
        <p:nvSpPr>
          <p:cNvPr id="4" name="Marcador de contenido 3">
            <a:extLst>
              <a:ext uri="{FF2B5EF4-FFF2-40B4-BE49-F238E27FC236}">
                <a16:creationId xmlns:a16="http://schemas.microsoft.com/office/drawing/2014/main" id="{6E0128FB-4342-43D4-C681-19F7434C45B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8" y="2231136"/>
            <a:ext cx="5195889" cy="3931920"/>
          </a:xfrm>
        </p:spPr>
        <p:txBody>
          <a:bodyPr>
            <a:normAutofit/>
          </a:bodyPr>
          <a:lstStyle/>
          <a:p>
            <a:pPr marL="0" indent="0">
              <a:lnSpc>
                <a:spcPct val="100000"/>
              </a:lnSpc>
              <a:spcBef>
                <a:spcPts val="2500"/>
              </a:spcBef>
              <a:buNone/>
            </a:pPr>
            <a:r>
              <a:rPr lang="es-MX" sz="1500" b="1"/>
              <a:t>Eficiencia operativa del tránsito</a:t>
            </a:r>
          </a:p>
          <a:p>
            <a:pPr marL="0" lvl="1" indent="0">
              <a:lnSpc>
                <a:spcPct val="100000"/>
              </a:lnSpc>
              <a:buNone/>
            </a:pPr>
            <a:r>
              <a:rPr lang="es-MX" sz="1500"/>
              <a:t>El proyecto busca mejorar la eficiencia operativa del tránsito en Arica, optimizando la circulación vehicular y reduciendo congestionamientos.</a:t>
            </a:r>
          </a:p>
          <a:p>
            <a:pPr marL="0" indent="0">
              <a:lnSpc>
                <a:spcPct val="100000"/>
              </a:lnSpc>
              <a:spcBef>
                <a:spcPts val="2500"/>
              </a:spcBef>
              <a:buNone/>
            </a:pPr>
            <a:r>
              <a:rPr lang="es-MX" sz="1500" b="1"/>
              <a:t>Sistema centralizado</a:t>
            </a:r>
          </a:p>
          <a:p>
            <a:pPr marL="0" lvl="1" indent="0">
              <a:lnSpc>
                <a:spcPct val="100000"/>
              </a:lnSpc>
              <a:buNone/>
            </a:pPr>
            <a:r>
              <a:rPr lang="es-MX" sz="1500"/>
              <a:t>Implementar un sistema centralizado permitirá gestionar las señales de tráfico de manera más efectiva y coordinada.</a:t>
            </a:r>
          </a:p>
          <a:p>
            <a:pPr marL="0" indent="0">
              <a:lnSpc>
                <a:spcPct val="100000"/>
              </a:lnSpc>
              <a:spcBef>
                <a:spcPts val="2500"/>
              </a:spcBef>
              <a:buNone/>
            </a:pPr>
            <a:r>
              <a:rPr lang="es-MX" sz="1500" b="1"/>
              <a:t>Respuestas en tiempo real</a:t>
            </a:r>
          </a:p>
          <a:p>
            <a:pPr marL="0" lvl="1" indent="0">
              <a:lnSpc>
                <a:spcPct val="100000"/>
              </a:lnSpc>
              <a:buNone/>
            </a:pPr>
            <a:r>
              <a:rPr lang="es-MX" sz="1500"/>
              <a:t>El sistema permitirá responder a las condiciones del tráfico en tiempo real, ajustando las señales según sea necesario.</a:t>
            </a:r>
            <a:endParaRPr lang="es-CL" sz="1500"/>
          </a:p>
        </p:txBody>
      </p:sp>
      <p:cxnSp>
        <p:nvCxnSpPr>
          <p:cNvPr id="29" name="Straight Connector 28">
            <a:extLst>
              <a:ext uri="{FF2B5EF4-FFF2-40B4-BE49-F238E27FC236}">
                <a16:creationId xmlns:a16="http://schemas.microsoft.com/office/drawing/2014/main" id="{F2B951FD-94F7-E138-3EC2-A66A551D91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10494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7" name="Rectangle 26">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Aprendizaje profundo de la inteligencia artificial">
            <a:extLst>
              <a:ext uri="{FF2B5EF4-FFF2-40B4-BE49-F238E27FC236}">
                <a16:creationId xmlns:a16="http://schemas.microsoft.com/office/drawing/2014/main" id="{40F9BA43-9880-48D6-97CD-4F0ADB9B346D}"/>
              </a:ext>
            </a:extLst>
          </p:cNvPr>
          <p:cNvPicPr>
            <a:picLocks noGrp="1" noChangeAspect="1"/>
          </p:cNvPicPr>
          <p:nvPr>
            <p:ph sz="half" idx="1"/>
          </p:nvPr>
        </p:nvPicPr>
        <p:blipFill>
          <a:blip r:embed="rId3"/>
          <a:srcRect r="6530"/>
          <a:stretch/>
        </p:blipFill>
        <p:spPr>
          <a:xfrm>
            <a:off x="20" y="-1"/>
            <a:ext cx="4663420" cy="6858001"/>
          </a:xfrm>
          <a:prstGeom prst="rect">
            <a:avLst/>
          </a:prstGeom>
        </p:spPr>
      </p:pic>
      <p:sp>
        <p:nvSpPr>
          <p:cNvPr id="2" name="Título 1">
            <a:extLst>
              <a:ext uri="{FF2B5EF4-FFF2-40B4-BE49-F238E27FC236}">
                <a16:creationId xmlns:a16="http://schemas.microsoft.com/office/drawing/2014/main" id="{B58142DD-23CF-BDAE-C76D-281C551F5D32}"/>
              </a:ext>
            </a:extLst>
          </p:cNvPr>
          <p:cNvSpPr>
            <a:spLocks noGrp="1"/>
          </p:cNvSpPr>
          <p:nvPr>
            <p:ph type="title"/>
          </p:nvPr>
        </p:nvSpPr>
        <p:spPr>
          <a:xfrm>
            <a:off x="5248656" y="914400"/>
            <a:ext cx="6236208" cy="1307592"/>
          </a:xfrm>
        </p:spPr>
        <p:txBody>
          <a:bodyPr vert="horz" lIns="91440" tIns="45720" rIns="91440" bIns="45720" rtlCol="0" anchor="t">
            <a:normAutofit/>
          </a:bodyPr>
          <a:lstStyle/>
          <a:p>
            <a:pPr>
              <a:lnSpc>
                <a:spcPct val="90000"/>
              </a:lnSpc>
            </a:pPr>
            <a:r>
              <a:rPr lang="en-US"/>
              <a:t>Mejora operacional de tránsito</a:t>
            </a:r>
          </a:p>
        </p:txBody>
      </p:sp>
      <p:sp>
        <p:nvSpPr>
          <p:cNvPr id="4" name="Marcador de contenido 3">
            <a:extLst>
              <a:ext uri="{FF2B5EF4-FFF2-40B4-BE49-F238E27FC236}">
                <a16:creationId xmlns:a16="http://schemas.microsoft.com/office/drawing/2014/main" id="{E06DF028-F8E7-21FE-DCF6-624389D3471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48656" y="2221992"/>
            <a:ext cx="6236208" cy="3941064"/>
          </a:xfrm>
        </p:spPr>
        <p:txBody>
          <a:bodyPr>
            <a:normAutofit/>
          </a:bodyPr>
          <a:lstStyle/>
          <a:p>
            <a:pPr marL="0" indent="0">
              <a:spcBef>
                <a:spcPts val="2500"/>
              </a:spcBef>
              <a:buNone/>
            </a:pPr>
            <a:r>
              <a:rPr lang="es-MX" sz="1700" b="1"/>
              <a:t>Coordinación de semáforos</a:t>
            </a:r>
          </a:p>
          <a:p>
            <a:pPr marL="0" lvl="1" indent="0">
              <a:buNone/>
            </a:pPr>
            <a:r>
              <a:rPr lang="es-MX" sz="1700"/>
              <a:t>El S.C.A.T. permitirá una mejor coordinación entre semáforos, mejorando la fluidez del tráfico y reduciendo interrupciones.</a:t>
            </a:r>
          </a:p>
          <a:p>
            <a:pPr marL="0" indent="0">
              <a:spcBef>
                <a:spcPts val="2500"/>
              </a:spcBef>
              <a:buNone/>
            </a:pPr>
            <a:r>
              <a:rPr lang="es-MX" sz="1700" b="1"/>
              <a:t>Optimización de tiempos de espera</a:t>
            </a:r>
          </a:p>
          <a:p>
            <a:pPr marL="0" lvl="1" indent="0">
              <a:buNone/>
            </a:pPr>
            <a:r>
              <a:rPr lang="es-MX" sz="1700"/>
              <a:t>Al optimizar los tiempos de espera en los semáforos, los conductores disfrutarán de una experiencia de conducción más eficiente y placentera.</a:t>
            </a:r>
          </a:p>
          <a:p>
            <a:pPr marL="0" indent="0">
              <a:spcBef>
                <a:spcPts val="2500"/>
              </a:spcBef>
              <a:buNone/>
            </a:pPr>
            <a:r>
              <a:rPr lang="es-MX" sz="1700" b="1"/>
              <a:t>Fluidez en la circulación</a:t>
            </a:r>
          </a:p>
          <a:p>
            <a:pPr marL="0" lvl="1" indent="0">
              <a:buNone/>
            </a:pPr>
            <a:r>
              <a:rPr lang="es-MX" sz="1700"/>
              <a:t>Mejorar la circulación vehicular será esencial para reducir la congestión y permitir un tránsito más ágil en las ciudades.</a:t>
            </a:r>
            <a:endParaRPr lang="es-CL" sz="1700"/>
          </a:p>
        </p:txBody>
      </p:sp>
      <p:cxnSp>
        <p:nvCxnSpPr>
          <p:cNvPr id="29" name="Straight Connector 28">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46871"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71738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7" name="Rectangle 26">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Coches autónomos autónomos en calles urbanas de varios carriles. Los coches utilizan sensores de radar, comunicación inalámbrica, GPS e inteligencia artificial para navegar y comunicarse entre sí.">
            <a:extLst>
              <a:ext uri="{FF2B5EF4-FFF2-40B4-BE49-F238E27FC236}">
                <a16:creationId xmlns:a16="http://schemas.microsoft.com/office/drawing/2014/main" id="{9D7CDCBA-298B-40B7-A51F-96CFB7D153E0}"/>
              </a:ext>
            </a:extLst>
          </p:cNvPr>
          <p:cNvPicPr>
            <a:picLocks noGrp="1" noChangeAspect="1"/>
          </p:cNvPicPr>
          <p:nvPr>
            <p:ph sz="half" idx="1"/>
          </p:nvPr>
        </p:nvPicPr>
        <p:blipFill>
          <a:blip r:embed="rId3"/>
          <a:srcRect l="38049" r="17094" b="-1"/>
          <a:stretch/>
        </p:blipFill>
        <p:spPr>
          <a:xfrm>
            <a:off x="7583424" y="10"/>
            <a:ext cx="4608576" cy="6857990"/>
          </a:xfrm>
          <a:prstGeom prst="rect">
            <a:avLst/>
          </a:prstGeom>
        </p:spPr>
      </p:pic>
      <p:sp>
        <p:nvSpPr>
          <p:cNvPr id="2" name="Título 1">
            <a:extLst>
              <a:ext uri="{FF2B5EF4-FFF2-40B4-BE49-F238E27FC236}">
                <a16:creationId xmlns:a16="http://schemas.microsoft.com/office/drawing/2014/main" id="{6F50667B-73D1-7684-4F95-6B8B5BC3BEAF}"/>
              </a:ext>
            </a:extLst>
          </p:cNvPr>
          <p:cNvSpPr>
            <a:spLocks noGrp="1"/>
          </p:cNvSpPr>
          <p:nvPr>
            <p:ph type="title"/>
          </p:nvPr>
        </p:nvSpPr>
        <p:spPr>
          <a:xfrm>
            <a:off x="704088" y="914400"/>
            <a:ext cx="6239599" cy="1307590"/>
          </a:xfrm>
        </p:spPr>
        <p:txBody>
          <a:bodyPr vert="horz" lIns="91440" tIns="45720" rIns="91440" bIns="45720" rtlCol="0" anchor="t">
            <a:normAutofit/>
          </a:bodyPr>
          <a:lstStyle/>
          <a:p>
            <a:r>
              <a:rPr lang="en-US"/>
              <a:t>Beneficios del S.C.A.T.</a:t>
            </a:r>
          </a:p>
        </p:txBody>
      </p:sp>
      <p:sp>
        <p:nvSpPr>
          <p:cNvPr id="4" name="Marcador de contenido 3">
            <a:extLst>
              <a:ext uri="{FF2B5EF4-FFF2-40B4-BE49-F238E27FC236}">
                <a16:creationId xmlns:a16="http://schemas.microsoft.com/office/drawing/2014/main" id="{E39DA641-7B27-6125-E85A-679B9AC2F54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8" y="2221992"/>
            <a:ext cx="6239599" cy="3941064"/>
          </a:xfrm>
        </p:spPr>
        <p:txBody>
          <a:bodyPr>
            <a:normAutofit/>
          </a:bodyPr>
          <a:lstStyle/>
          <a:p>
            <a:pPr marL="0" indent="0">
              <a:lnSpc>
                <a:spcPct val="100000"/>
              </a:lnSpc>
              <a:spcBef>
                <a:spcPts val="2500"/>
              </a:spcBef>
              <a:buNone/>
            </a:pPr>
            <a:r>
              <a:rPr lang="es-MX" sz="1500" b="1"/>
              <a:t>Reducción de tiempos de congestión</a:t>
            </a:r>
          </a:p>
          <a:p>
            <a:pPr marL="0" lvl="1" indent="0">
              <a:lnSpc>
                <a:spcPct val="100000"/>
              </a:lnSpc>
              <a:buNone/>
            </a:pPr>
            <a:r>
              <a:rPr lang="es-MX" sz="1500"/>
              <a:t>El sistema SCAT busca disminuir los tiempos de congestión en las principales vías de Arica, facilitando un flujo vehicular más eficiente.</a:t>
            </a:r>
          </a:p>
          <a:p>
            <a:pPr marL="0" indent="0">
              <a:lnSpc>
                <a:spcPct val="100000"/>
              </a:lnSpc>
              <a:spcBef>
                <a:spcPts val="2500"/>
              </a:spcBef>
              <a:buNone/>
            </a:pPr>
            <a:r>
              <a:rPr lang="es-MX" sz="1500" b="1"/>
              <a:t>Mejora de la seguridad vial</a:t>
            </a:r>
          </a:p>
          <a:p>
            <a:pPr marL="0" lvl="1" indent="0">
              <a:lnSpc>
                <a:spcPct val="100000"/>
              </a:lnSpc>
              <a:buNone/>
            </a:pPr>
            <a:r>
              <a:rPr lang="es-MX" sz="1500"/>
              <a:t>Con la implementación del S.C.A.T., se espera mejorar la seguridad vial, reduciendo accidentes y promoviendo una conducción más segura.</a:t>
            </a:r>
          </a:p>
          <a:p>
            <a:pPr marL="0" indent="0">
              <a:lnSpc>
                <a:spcPct val="100000"/>
              </a:lnSpc>
              <a:spcBef>
                <a:spcPts val="2500"/>
              </a:spcBef>
              <a:buNone/>
            </a:pPr>
            <a:r>
              <a:rPr lang="es-MX" sz="1500" b="1"/>
              <a:t>Datos analíticos para planificación</a:t>
            </a:r>
          </a:p>
          <a:p>
            <a:pPr marL="0" lvl="1" indent="0">
              <a:lnSpc>
                <a:spcPct val="100000"/>
              </a:lnSpc>
              <a:buNone/>
            </a:pPr>
            <a:r>
              <a:rPr lang="es-MX" sz="1500"/>
              <a:t>El sistema proporcionará datos analíticos valiosos que contribuirán a la planificación urbana y la gestión eficiente del tráfico en la ciudad.</a:t>
            </a:r>
            <a:endParaRPr lang="es-CL" sz="1500"/>
          </a:p>
        </p:txBody>
      </p:sp>
      <p:cxnSp>
        <p:nvCxnSpPr>
          <p:cNvPr id="29" name="Straight Connector 28">
            <a:extLst>
              <a:ext uri="{FF2B5EF4-FFF2-40B4-BE49-F238E27FC236}">
                <a16:creationId xmlns:a16="http://schemas.microsoft.com/office/drawing/2014/main" id="{3815BE95-1337-20E2-B2EF-5DA486F72F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44697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7" name="Rectangle 26">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Signo de lista de verificación y resaltador aislados sobre fondo blanco">
            <a:extLst>
              <a:ext uri="{FF2B5EF4-FFF2-40B4-BE49-F238E27FC236}">
                <a16:creationId xmlns:a16="http://schemas.microsoft.com/office/drawing/2014/main" id="{48AD6F53-705F-4EE9-A61B-194C46D3C1A8}"/>
              </a:ext>
            </a:extLst>
          </p:cNvPr>
          <p:cNvPicPr>
            <a:picLocks noGrp="1" noChangeAspect="1"/>
          </p:cNvPicPr>
          <p:nvPr>
            <p:ph sz="half" idx="1"/>
          </p:nvPr>
        </p:nvPicPr>
        <p:blipFill>
          <a:blip r:embed="rId3"/>
          <a:srcRect l="6233" r="4760"/>
          <a:stretch/>
        </p:blipFill>
        <p:spPr>
          <a:xfrm>
            <a:off x="7583424" y="10"/>
            <a:ext cx="4608576" cy="6857990"/>
          </a:xfrm>
          <a:prstGeom prst="rect">
            <a:avLst/>
          </a:prstGeom>
        </p:spPr>
      </p:pic>
      <p:sp>
        <p:nvSpPr>
          <p:cNvPr id="2" name="Título 1">
            <a:extLst>
              <a:ext uri="{FF2B5EF4-FFF2-40B4-BE49-F238E27FC236}">
                <a16:creationId xmlns:a16="http://schemas.microsoft.com/office/drawing/2014/main" id="{5ABD8AFA-AFC4-B27D-3A17-9BBE7707BC77}"/>
              </a:ext>
            </a:extLst>
          </p:cNvPr>
          <p:cNvSpPr>
            <a:spLocks noGrp="1"/>
          </p:cNvSpPr>
          <p:nvPr>
            <p:ph type="title"/>
          </p:nvPr>
        </p:nvSpPr>
        <p:spPr>
          <a:xfrm>
            <a:off x="704088" y="914400"/>
            <a:ext cx="6239599" cy="1307590"/>
          </a:xfrm>
        </p:spPr>
        <p:txBody>
          <a:bodyPr vert="horz" lIns="91440" tIns="45720" rIns="91440" bIns="45720" rtlCol="0" anchor="t">
            <a:normAutofit/>
          </a:bodyPr>
          <a:lstStyle/>
          <a:p>
            <a:r>
              <a:rPr lang="en-US"/>
              <a:t>Tareas principales</a:t>
            </a:r>
          </a:p>
        </p:txBody>
      </p:sp>
      <p:sp>
        <p:nvSpPr>
          <p:cNvPr id="4" name="Marcador de contenido 3">
            <a:extLst>
              <a:ext uri="{FF2B5EF4-FFF2-40B4-BE49-F238E27FC236}">
                <a16:creationId xmlns:a16="http://schemas.microsoft.com/office/drawing/2014/main" id="{FE8BF14B-C633-F18C-4892-A09DB96B86B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8" y="2221992"/>
            <a:ext cx="6239599" cy="3941064"/>
          </a:xfrm>
        </p:spPr>
        <p:txBody>
          <a:bodyPr>
            <a:normAutofit/>
          </a:bodyPr>
          <a:lstStyle/>
          <a:p>
            <a:pPr marL="0" indent="0">
              <a:lnSpc>
                <a:spcPct val="100000"/>
              </a:lnSpc>
              <a:spcBef>
                <a:spcPts val="2500"/>
              </a:spcBef>
              <a:buNone/>
            </a:pPr>
            <a:r>
              <a:rPr lang="es-MX" b="1"/>
              <a:t>Definición de tareas clave</a:t>
            </a:r>
          </a:p>
          <a:p>
            <a:pPr marL="0" lvl="1" indent="0">
              <a:lnSpc>
                <a:spcPct val="100000"/>
              </a:lnSpc>
              <a:buNone/>
            </a:pPr>
            <a:r>
              <a:rPr lang="es-MX"/>
              <a:t>Es fundamental definir tareas clave para garantizar la implementación efectiva del sistema y su funcionamiento correcto.</a:t>
            </a:r>
          </a:p>
          <a:p>
            <a:pPr marL="0" indent="0">
              <a:lnSpc>
                <a:spcPct val="100000"/>
              </a:lnSpc>
              <a:spcBef>
                <a:spcPts val="2500"/>
              </a:spcBef>
              <a:buNone/>
            </a:pPr>
            <a:r>
              <a:rPr lang="es-MX" b="1"/>
              <a:t>Integración con sistemas existentes</a:t>
            </a:r>
          </a:p>
          <a:p>
            <a:pPr marL="0" lvl="1" indent="0">
              <a:lnSpc>
                <a:spcPct val="100000"/>
              </a:lnSpc>
              <a:buNone/>
            </a:pPr>
            <a:r>
              <a:rPr lang="es-MX"/>
              <a:t>Asegurar que el nuevo sistema se integre adecuadamente con los sistemas existentes es crucial para su éxito.</a:t>
            </a:r>
          </a:p>
          <a:p>
            <a:pPr marL="0" indent="0">
              <a:lnSpc>
                <a:spcPct val="100000"/>
              </a:lnSpc>
              <a:spcBef>
                <a:spcPts val="2500"/>
              </a:spcBef>
              <a:buNone/>
            </a:pPr>
            <a:r>
              <a:rPr lang="es-MX" b="1"/>
              <a:t>Revisión de tareas relevantes</a:t>
            </a:r>
          </a:p>
          <a:p>
            <a:pPr marL="0" lvl="1" indent="0">
              <a:lnSpc>
                <a:spcPct val="100000"/>
              </a:lnSpc>
              <a:buNone/>
            </a:pPr>
            <a:r>
              <a:rPr lang="es-MX"/>
              <a:t>Revisar las tareas más relevantes permite identificar áreas de mejora y asegurar el progreso del proyecto.</a:t>
            </a:r>
            <a:endParaRPr lang="es-CL"/>
          </a:p>
        </p:txBody>
      </p:sp>
      <p:cxnSp>
        <p:nvCxnSpPr>
          <p:cNvPr id="29" name="Straight Connector 28">
            <a:extLst>
              <a:ext uri="{FF2B5EF4-FFF2-40B4-BE49-F238E27FC236}">
                <a16:creationId xmlns:a16="http://schemas.microsoft.com/office/drawing/2014/main" id="{3815BE95-1337-20E2-B2EF-5DA486F72F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9180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7" name="Rectangle 26">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Semáforos">
            <a:extLst>
              <a:ext uri="{FF2B5EF4-FFF2-40B4-BE49-F238E27FC236}">
                <a16:creationId xmlns:a16="http://schemas.microsoft.com/office/drawing/2014/main" id="{8B7546FA-0835-4C1A-A9D5-643883CA3CA2}"/>
              </a:ext>
            </a:extLst>
          </p:cNvPr>
          <p:cNvPicPr>
            <a:picLocks noGrp="1" noChangeAspect="1"/>
          </p:cNvPicPr>
          <p:nvPr>
            <p:ph sz="half" idx="1"/>
          </p:nvPr>
        </p:nvPicPr>
        <p:blipFill>
          <a:blip r:embed="rId3"/>
          <a:srcRect l="34528" r="20082" b="-2"/>
          <a:stretch/>
        </p:blipFill>
        <p:spPr>
          <a:xfrm>
            <a:off x="20" y="-1"/>
            <a:ext cx="4663420" cy="6858001"/>
          </a:xfrm>
          <a:prstGeom prst="rect">
            <a:avLst/>
          </a:prstGeom>
        </p:spPr>
      </p:pic>
      <p:sp>
        <p:nvSpPr>
          <p:cNvPr id="2" name="Título 1">
            <a:extLst>
              <a:ext uri="{FF2B5EF4-FFF2-40B4-BE49-F238E27FC236}">
                <a16:creationId xmlns:a16="http://schemas.microsoft.com/office/drawing/2014/main" id="{1C984891-6E67-F1BA-BA14-8D8F92A0AA12}"/>
              </a:ext>
            </a:extLst>
          </p:cNvPr>
          <p:cNvSpPr>
            <a:spLocks noGrp="1"/>
          </p:cNvSpPr>
          <p:nvPr>
            <p:ph type="title"/>
          </p:nvPr>
        </p:nvSpPr>
        <p:spPr>
          <a:xfrm>
            <a:off x="5248656" y="914400"/>
            <a:ext cx="6236208" cy="1307592"/>
          </a:xfrm>
        </p:spPr>
        <p:txBody>
          <a:bodyPr vert="horz" lIns="91440" tIns="45720" rIns="91440" bIns="45720" rtlCol="0" anchor="t">
            <a:normAutofit/>
          </a:bodyPr>
          <a:lstStyle/>
          <a:p>
            <a:pPr>
              <a:lnSpc>
                <a:spcPct val="90000"/>
              </a:lnSpc>
            </a:pPr>
            <a:r>
              <a:rPr lang="en-US"/>
              <a:t>Elementos de semaforización</a:t>
            </a:r>
          </a:p>
        </p:txBody>
      </p:sp>
      <p:sp>
        <p:nvSpPr>
          <p:cNvPr id="4" name="Marcador de contenido 3">
            <a:extLst>
              <a:ext uri="{FF2B5EF4-FFF2-40B4-BE49-F238E27FC236}">
                <a16:creationId xmlns:a16="http://schemas.microsoft.com/office/drawing/2014/main" id="{675AB4AC-F30E-F1A5-9804-C0F4D9E8AB7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48656" y="2221992"/>
            <a:ext cx="6236208" cy="3941064"/>
          </a:xfrm>
        </p:spPr>
        <p:txBody>
          <a:bodyPr>
            <a:normAutofit/>
          </a:bodyPr>
          <a:lstStyle/>
          <a:p>
            <a:pPr marL="0" indent="0">
              <a:lnSpc>
                <a:spcPct val="100000"/>
              </a:lnSpc>
              <a:spcBef>
                <a:spcPts val="2500"/>
              </a:spcBef>
              <a:buNone/>
            </a:pPr>
            <a:r>
              <a:rPr lang="es-MX" sz="1700" b="1"/>
              <a:t>Instalación de nuevos semáforos</a:t>
            </a:r>
          </a:p>
          <a:p>
            <a:pPr marL="0" lvl="1" indent="0">
              <a:lnSpc>
                <a:spcPct val="100000"/>
              </a:lnSpc>
              <a:buNone/>
            </a:pPr>
            <a:r>
              <a:rPr lang="es-MX" sz="1700"/>
              <a:t>La instalación de nuevos semáforos es crucial para mejorar la regulación del tráfico y garantizar la seguridad vial.</a:t>
            </a:r>
          </a:p>
          <a:p>
            <a:pPr marL="0" indent="0">
              <a:lnSpc>
                <a:spcPct val="100000"/>
              </a:lnSpc>
              <a:spcBef>
                <a:spcPts val="2500"/>
              </a:spcBef>
              <a:buNone/>
            </a:pPr>
            <a:r>
              <a:rPr lang="es-MX" sz="1700" b="1"/>
              <a:t>Actualización de semáforos existentes</a:t>
            </a:r>
          </a:p>
          <a:p>
            <a:pPr marL="0" lvl="1" indent="0">
              <a:lnSpc>
                <a:spcPct val="100000"/>
              </a:lnSpc>
              <a:buNone/>
            </a:pPr>
            <a:r>
              <a:rPr lang="es-MX" sz="1700"/>
              <a:t>Actualizar los semáforos existentes ayuda a optimizar su funcionamiento y a implementar tecnologías modernas en la gestión del tráfico.</a:t>
            </a:r>
          </a:p>
          <a:p>
            <a:pPr marL="0" indent="0">
              <a:lnSpc>
                <a:spcPct val="100000"/>
              </a:lnSpc>
              <a:spcBef>
                <a:spcPts val="2500"/>
              </a:spcBef>
              <a:buNone/>
            </a:pPr>
            <a:r>
              <a:rPr lang="es-MX" sz="1700" b="1"/>
              <a:t>Sistema SCAT</a:t>
            </a:r>
          </a:p>
          <a:p>
            <a:pPr marL="0" lvl="1" indent="0">
              <a:lnSpc>
                <a:spcPct val="100000"/>
              </a:lnSpc>
              <a:buNone/>
            </a:pPr>
            <a:r>
              <a:rPr lang="es-MX" sz="1700"/>
              <a:t>El sistema SCAT (Sistema de Control de Tráfico) es esencial para asegurar un flujo vehicular eficiente y una respuesta rápida ante incidentes.</a:t>
            </a:r>
            <a:endParaRPr lang="es-CL" sz="1700"/>
          </a:p>
        </p:txBody>
      </p:sp>
      <p:cxnSp>
        <p:nvCxnSpPr>
          <p:cNvPr id="29" name="Straight Connector 28">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46871"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15213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7" name="Rectangle 26">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Paso de peatones muy transitado">
            <a:extLst>
              <a:ext uri="{FF2B5EF4-FFF2-40B4-BE49-F238E27FC236}">
                <a16:creationId xmlns:a16="http://schemas.microsoft.com/office/drawing/2014/main" id="{B5670B06-EC06-4F16-8928-88449A391923}"/>
              </a:ext>
            </a:extLst>
          </p:cNvPr>
          <p:cNvPicPr>
            <a:picLocks noGrp="1" noChangeAspect="1"/>
          </p:cNvPicPr>
          <p:nvPr>
            <p:ph sz="half" idx="1"/>
          </p:nvPr>
        </p:nvPicPr>
        <p:blipFill>
          <a:blip r:embed="rId3"/>
          <a:srcRect l="25429" r="29714" b="-1"/>
          <a:stretch/>
        </p:blipFill>
        <p:spPr>
          <a:xfrm>
            <a:off x="7583424" y="10"/>
            <a:ext cx="4608576" cy="6857990"/>
          </a:xfrm>
          <a:prstGeom prst="rect">
            <a:avLst/>
          </a:prstGeom>
        </p:spPr>
      </p:pic>
      <p:sp>
        <p:nvSpPr>
          <p:cNvPr id="2" name="Título 1">
            <a:extLst>
              <a:ext uri="{FF2B5EF4-FFF2-40B4-BE49-F238E27FC236}">
                <a16:creationId xmlns:a16="http://schemas.microsoft.com/office/drawing/2014/main" id="{6CFB0501-7F47-7344-9D19-AA287E06AFA5}"/>
              </a:ext>
            </a:extLst>
          </p:cNvPr>
          <p:cNvSpPr>
            <a:spLocks noGrp="1"/>
          </p:cNvSpPr>
          <p:nvPr>
            <p:ph type="title"/>
          </p:nvPr>
        </p:nvSpPr>
        <p:spPr>
          <a:xfrm>
            <a:off x="704088" y="914400"/>
            <a:ext cx="6239599" cy="1307590"/>
          </a:xfrm>
        </p:spPr>
        <p:txBody>
          <a:bodyPr vert="horz" lIns="91440" tIns="45720" rIns="91440" bIns="45720" rtlCol="0" anchor="t">
            <a:normAutofit/>
          </a:bodyPr>
          <a:lstStyle/>
          <a:p>
            <a:pPr>
              <a:lnSpc>
                <a:spcPct val="90000"/>
              </a:lnSpc>
            </a:pPr>
            <a:r>
              <a:rPr lang="en-US"/>
              <a:t>Sistema de Control de Tránsito</a:t>
            </a:r>
          </a:p>
        </p:txBody>
      </p:sp>
      <p:sp>
        <p:nvSpPr>
          <p:cNvPr id="4" name="Marcador de contenido 3">
            <a:extLst>
              <a:ext uri="{FF2B5EF4-FFF2-40B4-BE49-F238E27FC236}">
                <a16:creationId xmlns:a16="http://schemas.microsoft.com/office/drawing/2014/main" id="{1F0C2DCF-B972-1ECB-73E3-E63670BA902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8" y="2221992"/>
            <a:ext cx="6239599" cy="3941064"/>
          </a:xfrm>
        </p:spPr>
        <p:txBody>
          <a:bodyPr>
            <a:normAutofit/>
          </a:bodyPr>
          <a:lstStyle/>
          <a:p>
            <a:pPr marL="0" indent="0">
              <a:spcBef>
                <a:spcPts val="2500"/>
              </a:spcBef>
              <a:buNone/>
            </a:pPr>
            <a:r>
              <a:rPr lang="es-MX" sz="1700" b="1"/>
              <a:t>Gestión del flujo vehicular</a:t>
            </a:r>
          </a:p>
          <a:p>
            <a:pPr marL="0" lvl="1" indent="0">
              <a:buNone/>
            </a:pPr>
            <a:r>
              <a:rPr lang="es-MX" sz="1700"/>
              <a:t>Un sistema de control de tránsito optimiza la circulación de vehículos, mejorando la eficiencia del tráfico en la ciudad.</a:t>
            </a:r>
          </a:p>
          <a:p>
            <a:pPr marL="0" indent="0">
              <a:spcBef>
                <a:spcPts val="2500"/>
              </a:spcBef>
              <a:buNone/>
            </a:pPr>
            <a:r>
              <a:rPr lang="es-MX" sz="1700" b="1"/>
              <a:t>Integración de tecnología</a:t>
            </a:r>
          </a:p>
          <a:p>
            <a:pPr marL="0" lvl="1" indent="0">
              <a:buNone/>
            </a:pPr>
            <a:r>
              <a:rPr lang="es-MX" sz="1700"/>
              <a:t>La integración de controladores y sensores permite una respuesta rápida a las condiciones del tráfico, mejorando la seguridad vial.</a:t>
            </a:r>
          </a:p>
          <a:p>
            <a:pPr marL="0" indent="0">
              <a:spcBef>
                <a:spcPts val="2500"/>
              </a:spcBef>
              <a:buNone/>
            </a:pPr>
            <a:r>
              <a:rPr lang="es-MX" sz="1700" b="1"/>
              <a:t>Intersecciones clave</a:t>
            </a:r>
          </a:p>
          <a:p>
            <a:pPr marL="0" lvl="1" indent="0">
              <a:buNone/>
            </a:pPr>
            <a:r>
              <a:rPr lang="es-MX" sz="1700"/>
              <a:t>Las intersecciones clave en Arica son fundamentales para implementar un sistema de control de tránsito eficaz que minimiza la congestión.</a:t>
            </a:r>
            <a:endParaRPr lang="es-CL" sz="1700"/>
          </a:p>
        </p:txBody>
      </p:sp>
      <p:cxnSp>
        <p:nvCxnSpPr>
          <p:cNvPr id="29" name="Straight Connector 28">
            <a:extLst>
              <a:ext uri="{FF2B5EF4-FFF2-40B4-BE49-F238E27FC236}">
                <a16:creationId xmlns:a16="http://schemas.microsoft.com/office/drawing/2014/main" id="{3815BE95-1337-20E2-B2EF-5DA486F72F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18919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Cámaras de vigilancia y control de tráfico.">
            <a:extLst>
              <a:ext uri="{FF2B5EF4-FFF2-40B4-BE49-F238E27FC236}">
                <a16:creationId xmlns:a16="http://schemas.microsoft.com/office/drawing/2014/main" id="{573FA259-6D2F-4DDE-B818-56841824FE89}"/>
              </a:ext>
            </a:extLst>
          </p:cNvPr>
          <p:cNvPicPr>
            <a:picLocks noGrp="1" noChangeAspect="1"/>
          </p:cNvPicPr>
          <p:nvPr>
            <p:ph sz="half" idx="1"/>
          </p:nvPr>
        </p:nvPicPr>
        <p:blipFill>
          <a:blip r:embed="rId3"/>
          <a:srcRect t="9607" r="3" b="6612"/>
          <a:stretch/>
        </p:blipFill>
        <p:spPr>
          <a:xfrm>
            <a:off x="804672" y="3044952"/>
            <a:ext cx="3941064" cy="2971800"/>
          </a:xfrm>
          <a:prstGeom prst="rect">
            <a:avLst/>
          </a:prstGeom>
        </p:spPr>
      </p:pic>
      <p:sp>
        <p:nvSpPr>
          <p:cNvPr id="2" name="Título 1">
            <a:extLst>
              <a:ext uri="{FF2B5EF4-FFF2-40B4-BE49-F238E27FC236}">
                <a16:creationId xmlns:a16="http://schemas.microsoft.com/office/drawing/2014/main" id="{E538B1BC-51FB-96D5-4340-7AD1B3A7A963}"/>
              </a:ext>
            </a:extLst>
          </p:cNvPr>
          <p:cNvSpPr>
            <a:spLocks noGrp="1"/>
          </p:cNvSpPr>
          <p:nvPr>
            <p:ph type="title"/>
          </p:nvPr>
        </p:nvSpPr>
        <p:spPr>
          <a:xfrm>
            <a:off x="704087" y="914400"/>
            <a:ext cx="4041648" cy="1928741"/>
          </a:xfrm>
        </p:spPr>
        <p:txBody>
          <a:bodyPr vert="horz" lIns="91440" tIns="45720" rIns="91440" bIns="45720" rtlCol="0" anchor="t">
            <a:normAutofit/>
          </a:bodyPr>
          <a:lstStyle/>
          <a:p>
            <a:r>
              <a:rPr lang="en-US"/>
              <a:t>Semáforos existentes y proyectados</a:t>
            </a:r>
          </a:p>
        </p:txBody>
      </p:sp>
      <p:sp>
        <p:nvSpPr>
          <p:cNvPr id="4" name="Marcador de contenido 3">
            <a:extLst>
              <a:ext uri="{FF2B5EF4-FFF2-40B4-BE49-F238E27FC236}">
                <a16:creationId xmlns:a16="http://schemas.microsoft.com/office/drawing/2014/main" id="{32DB7840-0B32-56D1-70F2-4E2A935EF00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30952" y="968377"/>
            <a:ext cx="6144768" cy="5006436"/>
          </a:xfrm>
        </p:spPr>
        <p:txBody>
          <a:bodyPr>
            <a:normAutofit/>
          </a:bodyPr>
          <a:lstStyle/>
          <a:p>
            <a:pPr marL="0" indent="0">
              <a:spcBef>
                <a:spcPts val="2500"/>
              </a:spcBef>
              <a:buNone/>
            </a:pPr>
            <a:r>
              <a:rPr lang="es-MX" sz="1400" b="1"/>
              <a:t>Conexión de controladores</a:t>
            </a:r>
          </a:p>
          <a:p>
            <a:pPr marL="0" lvl="1" indent="0">
              <a:buNone/>
            </a:pPr>
            <a:r>
              <a:rPr lang="es-MX" sz="1400"/>
              <a:t>El proyecto implica la integración de controladores de semáforos para optimizar el flujo de tráfico y mejorar la seguridad vial.</a:t>
            </a:r>
          </a:p>
          <a:p>
            <a:pPr marL="0" indent="0">
              <a:spcBef>
                <a:spcPts val="2500"/>
              </a:spcBef>
              <a:buNone/>
            </a:pPr>
            <a:r>
              <a:rPr lang="es-MX" sz="1400" b="1"/>
              <a:t>Cámaras de CCTV</a:t>
            </a:r>
          </a:p>
          <a:p>
            <a:pPr marL="0" lvl="1" indent="0">
              <a:buNone/>
            </a:pPr>
            <a:r>
              <a:rPr lang="es-MX" sz="1400"/>
              <a:t>La instalación de cámaras de CCTV permite la supervisión en tiempo real del tráfico y la respuesta rápida a incidentes.</a:t>
            </a:r>
          </a:p>
          <a:p>
            <a:pPr marL="0" indent="0">
              <a:spcBef>
                <a:spcPts val="2500"/>
              </a:spcBef>
              <a:buNone/>
            </a:pPr>
            <a:r>
              <a:rPr lang="es-MX" sz="1400" b="1"/>
              <a:t>Dispositivos ITS</a:t>
            </a:r>
          </a:p>
          <a:p>
            <a:pPr marL="0" lvl="1" indent="0">
              <a:buNone/>
            </a:pPr>
            <a:r>
              <a:rPr lang="es-MX" sz="1400"/>
              <a:t>Los dispositivos de Sistemas de Transporte Inteligente (ITS) mejoran la comunicación y el control del tráfico mediante tecnología avanzada.</a:t>
            </a:r>
          </a:p>
          <a:p>
            <a:pPr marL="0" indent="0">
              <a:spcBef>
                <a:spcPts val="2500"/>
              </a:spcBef>
              <a:buNone/>
            </a:pPr>
            <a:r>
              <a:rPr lang="es-MX" sz="1400" b="1"/>
              <a:t>Red WAN de alta capacidad</a:t>
            </a:r>
          </a:p>
          <a:p>
            <a:pPr marL="0" lvl="1" indent="0">
              <a:buNone/>
            </a:pPr>
            <a:r>
              <a:rPr lang="es-MX" sz="1400"/>
              <a:t>Una red WAN de alta capacidad es esencial para asegurar una comunicación eficaz entre todos los elementos del sistema de semáforos.</a:t>
            </a:r>
            <a:endParaRPr lang="es-CL" sz="1400"/>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3900"/>
            <a:ext cx="105887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0104E4-99BC-494F-8342-F250828E574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9065" y="6145599"/>
            <a:ext cx="105828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63666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7" name="Rectangle 26">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Tres cámaras de vigilancia en un poste de la ciudad. Luces de la ciudad y edificio de oficinas en la parte trasera.">
            <a:extLst>
              <a:ext uri="{FF2B5EF4-FFF2-40B4-BE49-F238E27FC236}">
                <a16:creationId xmlns:a16="http://schemas.microsoft.com/office/drawing/2014/main" id="{F5E00001-3A6A-405C-B413-A5D6733DEDD7}"/>
              </a:ext>
            </a:extLst>
          </p:cNvPr>
          <p:cNvPicPr>
            <a:picLocks noGrp="1" noChangeAspect="1"/>
          </p:cNvPicPr>
          <p:nvPr>
            <p:ph sz="half" idx="1"/>
          </p:nvPr>
        </p:nvPicPr>
        <p:blipFill>
          <a:blip r:embed="rId3"/>
          <a:srcRect l="30963" r="12863" b="-2"/>
          <a:stretch/>
        </p:blipFill>
        <p:spPr>
          <a:xfrm>
            <a:off x="6420752" y="-1"/>
            <a:ext cx="5771248" cy="6857999"/>
          </a:xfrm>
          <a:prstGeom prst="rect">
            <a:avLst/>
          </a:prstGeom>
        </p:spPr>
      </p:pic>
      <p:sp>
        <p:nvSpPr>
          <p:cNvPr id="2" name="Título 1">
            <a:extLst>
              <a:ext uri="{FF2B5EF4-FFF2-40B4-BE49-F238E27FC236}">
                <a16:creationId xmlns:a16="http://schemas.microsoft.com/office/drawing/2014/main" id="{CCD4F788-B3CB-4940-E59F-7670B8D830D2}"/>
              </a:ext>
            </a:extLst>
          </p:cNvPr>
          <p:cNvSpPr>
            <a:spLocks noGrp="1"/>
          </p:cNvSpPr>
          <p:nvPr>
            <p:ph type="title"/>
          </p:nvPr>
        </p:nvSpPr>
        <p:spPr>
          <a:xfrm>
            <a:off x="704088" y="914400"/>
            <a:ext cx="5195889" cy="1316736"/>
          </a:xfrm>
        </p:spPr>
        <p:txBody>
          <a:bodyPr vert="horz" lIns="91440" tIns="45720" rIns="91440" bIns="45720" rtlCol="0" anchor="t">
            <a:normAutofit/>
          </a:bodyPr>
          <a:lstStyle/>
          <a:p>
            <a:r>
              <a:rPr lang="en-US"/>
              <a:t>Circuito Cerrado de Televisión</a:t>
            </a:r>
          </a:p>
        </p:txBody>
      </p:sp>
      <p:sp>
        <p:nvSpPr>
          <p:cNvPr id="4" name="Marcador de contenido 3">
            <a:extLst>
              <a:ext uri="{FF2B5EF4-FFF2-40B4-BE49-F238E27FC236}">
                <a16:creationId xmlns:a16="http://schemas.microsoft.com/office/drawing/2014/main" id="{37B1A66D-3C14-1C9B-5A3F-9676B996ECA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8" y="2231136"/>
            <a:ext cx="5195889" cy="3931920"/>
          </a:xfrm>
        </p:spPr>
        <p:txBody>
          <a:bodyPr>
            <a:normAutofit/>
          </a:bodyPr>
          <a:lstStyle/>
          <a:p>
            <a:pPr marL="0" indent="0">
              <a:lnSpc>
                <a:spcPct val="100000"/>
              </a:lnSpc>
              <a:spcBef>
                <a:spcPts val="2500"/>
              </a:spcBef>
              <a:buNone/>
            </a:pPr>
            <a:r>
              <a:rPr lang="es-MX" sz="1700" b="1"/>
              <a:t>Supervisión en tiempo real</a:t>
            </a:r>
          </a:p>
          <a:p>
            <a:pPr marL="0" lvl="1" indent="0">
              <a:lnSpc>
                <a:spcPct val="100000"/>
              </a:lnSpc>
              <a:buNone/>
            </a:pPr>
            <a:r>
              <a:rPr lang="es-MX" sz="1700"/>
              <a:t>El sistema de circuito cerrado de televisión permitirá la supervisión visual en tiempo real, mejorando la seguridad pública.</a:t>
            </a:r>
          </a:p>
          <a:p>
            <a:pPr marL="0" indent="0">
              <a:lnSpc>
                <a:spcPct val="100000"/>
              </a:lnSpc>
              <a:spcBef>
                <a:spcPts val="2500"/>
              </a:spcBef>
              <a:buNone/>
            </a:pPr>
            <a:r>
              <a:rPr lang="es-MX" sz="1700" b="1"/>
              <a:t>Identificación de incidentes</a:t>
            </a:r>
          </a:p>
          <a:p>
            <a:pPr marL="0" lvl="1" indent="0">
              <a:lnSpc>
                <a:spcPct val="100000"/>
              </a:lnSpc>
              <a:buNone/>
            </a:pPr>
            <a:r>
              <a:rPr lang="es-MX" sz="1700"/>
              <a:t>Facilitará la identificación rápida de incidentes en las intersecciones, lo que permitirá una respuesta oportuna por parte de las autoridades.</a:t>
            </a:r>
          </a:p>
          <a:p>
            <a:pPr marL="0" indent="0">
              <a:lnSpc>
                <a:spcPct val="100000"/>
              </a:lnSpc>
              <a:spcBef>
                <a:spcPts val="2500"/>
              </a:spcBef>
              <a:buNone/>
            </a:pPr>
            <a:r>
              <a:rPr lang="es-MX" sz="1700" b="1"/>
              <a:t>Gestión del tráfico</a:t>
            </a:r>
          </a:p>
          <a:p>
            <a:pPr marL="0" lvl="1" indent="0">
              <a:lnSpc>
                <a:spcPct val="100000"/>
              </a:lnSpc>
              <a:buNone/>
            </a:pPr>
            <a:r>
              <a:rPr lang="es-MX" sz="1700"/>
              <a:t>Contribuye a la gestión eficiente del tráfico, ayudando a prevenir congestiones y mejorando el flujo vehicular.</a:t>
            </a:r>
            <a:endParaRPr lang="es-CL" sz="1700"/>
          </a:p>
        </p:txBody>
      </p:sp>
      <p:cxnSp>
        <p:nvCxnSpPr>
          <p:cNvPr id="29" name="Straight Connector 28">
            <a:extLst>
              <a:ext uri="{FF2B5EF4-FFF2-40B4-BE49-F238E27FC236}">
                <a16:creationId xmlns:a16="http://schemas.microsoft.com/office/drawing/2014/main" id="{F2B951FD-94F7-E138-3EC2-A66A551D91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19566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Tecnología de Inteligencia Artificial vehículo interior ciudad para fondosOjo futurista, Inteligencia Artificial, Globo - Equipo de Navegación, DatosOnda Cerebral, Inteligencia Artificial, ciudad. Datos,Reconocimiento facial">
            <a:extLst>
              <a:ext uri="{FF2B5EF4-FFF2-40B4-BE49-F238E27FC236}">
                <a16:creationId xmlns:a16="http://schemas.microsoft.com/office/drawing/2014/main" id="{DE261207-9828-4CF3-BFE3-03F9E782923E}"/>
              </a:ext>
            </a:extLst>
          </p:cNvPr>
          <p:cNvPicPr>
            <a:picLocks noGrp="1" noChangeAspect="1"/>
          </p:cNvPicPr>
          <p:nvPr>
            <p:ph sz="half" idx="1"/>
          </p:nvPr>
        </p:nvPicPr>
        <p:blipFill>
          <a:blip r:embed="rId3"/>
          <a:srcRect l="32479" r="36935" b="1"/>
          <a:stretch/>
        </p:blipFill>
        <p:spPr>
          <a:xfrm>
            <a:off x="20" y="-17929"/>
            <a:ext cx="4206220" cy="6875929"/>
          </a:xfrm>
          <a:prstGeom prst="rect">
            <a:avLst/>
          </a:prstGeom>
        </p:spPr>
      </p:pic>
      <p:sp>
        <p:nvSpPr>
          <p:cNvPr id="2" name="Título 1">
            <a:extLst>
              <a:ext uri="{FF2B5EF4-FFF2-40B4-BE49-F238E27FC236}">
                <a16:creationId xmlns:a16="http://schemas.microsoft.com/office/drawing/2014/main" id="{BA422259-D22A-B0AA-B66A-61876EC4765F}"/>
              </a:ext>
            </a:extLst>
          </p:cNvPr>
          <p:cNvSpPr>
            <a:spLocks noGrp="1"/>
          </p:cNvSpPr>
          <p:nvPr>
            <p:ph type="title"/>
          </p:nvPr>
        </p:nvSpPr>
        <p:spPr>
          <a:xfrm>
            <a:off x="4866968" y="914400"/>
            <a:ext cx="6627924" cy="1307592"/>
          </a:xfrm>
        </p:spPr>
        <p:txBody>
          <a:bodyPr vert="horz" lIns="91440" tIns="45720" rIns="91440" bIns="45720" rtlCol="0" anchor="t">
            <a:normAutofit/>
          </a:bodyPr>
          <a:lstStyle/>
          <a:p>
            <a:pPr>
              <a:lnSpc>
                <a:spcPct val="90000"/>
              </a:lnSpc>
            </a:pPr>
            <a:r>
              <a:rPr lang="en-US"/>
              <a:t>Sistema de comunicaciones</a:t>
            </a:r>
          </a:p>
        </p:txBody>
      </p:sp>
      <p:sp>
        <p:nvSpPr>
          <p:cNvPr id="4" name="Marcador de contenido 3">
            <a:extLst>
              <a:ext uri="{FF2B5EF4-FFF2-40B4-BE49-F238E27FC236}">
                <a16:creationId xmlns:a16="http://schemas.microsoft.com/office/drawing/2014/main" id="{B164C10C-E731-448F-2DD8-249BE738FDC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es-MX" sz="1400" b="1"/>
              <a:t>Monitoreo remoto del tránsito</a:t>
            </a:r>
          </a:p>
          <a:p>
            <a:pPr marL="0" lvl="1" indent="0">
              <a:buNone/>
            </a:pPr>
            <a:r>
              <a:rPr lang="es-MX" sz="1400"/>
              <a:t>El sistema de comunicaciones permite el monitoreo remoto del tránsito, facilitando la supervisión constante de las condiciones de las vías.</a:t>
            </a:r>
          </a:p>
          <a:p>
            <a:pPr marL="0" indent="0">
              <a:spcBef>
                <a:spcPts val="2500"/>
              </a:spcBef>
              <a:buNone/>
            </a:pPr>
            <a:r>
              <a:rPr lang="es-MX" sz="1400" b="1"/>
              <a:t>Gestión de incidentes</a:t>
            </a:r>
          </a:p>
          <a:p>
            <a:pPr marL="0" lvl="1" indent="0">
              <a:buNone/>
            </a:pPr>
            <a:r>
              <a:rPr lang="es-MX" sz="1400"/>
              <a:t>Facilita la gestión de incidentes desde el Centro de Control de Tránsito, mejorando la eficiencia en la respuesta ante situaciones críticas.</a:t>
            </a:r>
          </a:p>
          <a:p>
            <a:pPr marL="0" indent="0">
              <a:spcBef>
                <a:spcPts val="2500"/>
              </a:spcBef>
              <a:buNone/>
            </a:pPr>
            <a:r>
              <a:rPr lang="es-MX" sz="1400" b="1"/>
              <a:t>Respuesta ante congestiones</a:t>
            </a:r>
          </a:p>
          <a:p>
            <a:pPr marL="0" lvl="1" indent="0">
              <a:buNone/>
            </a:pPr>
            <a:r>
              <a:rPr lang="es-MX" sz="1400"/>
              <a:t>El sistema mejora la respuesta ante congestiones, optimizando el flujo de tráfico y reduciendo los tiempos de espera.</a:t>
            </a:r>
            <a:endParaRPr lang="es-CL" sz="1400"/>
          </a:p>
        </p:txBody>
      </p:sp>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64230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Ilustración y foto de un coche autónomo conduciendo por una autopista. Los coches están conectados a través de tecnología inalámbrica e inteligencia artificial que les permite circular por la carretera de forma segura.">
            <a:extLst>
              <a:ext uri="{FF2B5EF4-FFF2-40B4-BE49-F238E27FC236}">
                <a16:creationId xmlns:a16="http://schemas.microsoft.com/office/drawing/2014/main" id="{AA4AF1B3-FE27-4637-9004-F0E617F90F44}"/>
              </a:ext>
            </a:extLst>
          </p:cNvPr>
          <p:cNvPicPr>
            <a:picLocks noGrp="1" noChangeAspect="1"/>
          </p:cNvPicPr>
          <p:nvPr>
            <p:ph sz="half" idx="1"/>
          </p:nvPr>
        </p:nvPicPr>
        <p:blipFill>
          <a:blip r:embed="rId3"/>
          <a:srcRect l="30228" r="30163"/>
          <a:stretch/>
        </p:blipFill>
        <p:spPr>
          <a:xfrm>
            <a:off x="20" y="-17929"/>
            <a:ext cx="4206220" cy="6875929"/>
          </a:xfrm>
          <a:prstGeom prst="rect">
            <a:avLst/>
          </a:prstGeom>
        </p:spPr>
      </p:pic>
      <p:sp>
        <p:nvSpPr>
          <p:cNvPr id="2" name="Título 1">
            <a:extLst>
              <a:ext uri="{FF2B5EF4-FFF2-40B4-BE49-F238E27FC236}">
                <a16:creationId xmlns:a16="http://schemas.microsoft.com/office/drawing/2014/main" id="{4F3ECD4C-4A4A-76E1-C5ED-F515766E26B5}"/>
              </a:ext>
            </a:extLst>
          </p:cNvPr>
          <p:cNvSpPr>
            <a:spLocks noGrp="1"/>
          </p:cNvSpPr>
          <p:nvPr>
            <p:ph type="title"/>
          </p:nvPr>
        </p:nvSpPr>
        <p:spPr>
          <a:xfrm>
            <a:off x="4866968" y="914400"/>
            <a:ext cx="6627924" cy="1307592"/>
          </a:xfrm>
        </p:spPr>
        <p:txBody>
          <a:bodyPr vert="horz" lIns="91440" tIns="45720" rIns="91440" bIns="45720" rtlCol="0" anchor="t">
            <a:normAutofit/>
          </a:bodyPr>
          <a:lstStyle/>
          <a:p>
            <a:pPr>
              <a:lnSpc>
                <a:spcPct val="90000"/>
              </a:lnSpc>
            </a:pPr>
            <a:r>
              <a:rPr lang="en-US"/>
              <a:t>Monitoreo remoto y gestión</a:t>
            </a:r>
          </a:p>
        </p:txBody>
      </p:sp>
      <p:sp>
        <p:nvSpPr>
          <p:cNvPr id="4" name="Marcador de contenido 3">
            <a:extLst>
              <a:ext uri="{FF2B5EF4-FFF2-40B4-BE49-F238E27FC236}">
                <a16:creationId xmlns:a16="http://schemas.microsoft.com/office/drawing/2014/main" id="{53CEA1F5-3158-F613-69FA-40FCA164780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es-MX" sz="1400" b="1"/>
              <a:t>Detección de congestión vial</a:t>
            </a:r>
          </a:p>
          <a:p>
            <a:pPr marL="0" lvl="1" indent="0">
              <a:buNone/>
            </a:pPr>
            <a:r>
              <a:rPr lang="es-MX" sz="1400"/>
              <a:t>El sistema permitirá identificar en tiempo real situaciones de congestión en las vías, mejorando la fluidez del tráfico.</a:t>
            </a:r>
          </a:p>
          <a:p>
            <a:pPr marL="0" indent="0">
              <a:spcBef>
                <a:spcPts val="2500"/>
              </a:spcBef>
              <a:buNone/>
            </a:pPr>
            <a:r>
              <a:rPr lang="es-MX" sz="1400" b="1"/>
              <a:t>Gestión de acciones</a:t>
            </a:r>
          </a:p>
          <a:p>
            <a:pPr marL="0" lvl="1" indent="0">
              <a:buNone/>
            </a:pPr>
            <a:r>
              <a:rPr lang="es-MX" sz="1400"/>
              <a:t>Se gestionarán acciones necesarias para mitigar los eventos de congestión, adaptando los planes de tráfico a condiciones cambiantes en tiempo real.</a:t>
            </a:r>
          </a:p>
          <a:p>
            <a:pPr marL="0" indent="0">
              <a:spcBef>
                <a:spcPts val="2500"/>
              </a:spcBef>
              <a:buNone/>
            </a:pPr>
            <a:r>
              <a:rPr lang="es-MX" sz="1400" b="1"/>
              <a:t>Adaptación de planes de tráfico</a:t>
            </a:r>
          </a:p>
          <a:p>
            <a:pPr marL="0" lvl="1" indent="0">
              <a:buNone/>
            </a:pPr>
            <a:r>
              <a:rPr lang="es-MX" sz="1400"/>
              <a:t>Los planes de tráfico se adaptarán según las situaciones observadas, optimizando el flujo vehicular y la seguridad en las vías.</a:t>
            </a:r>
            <a:endParaRPr lang="es-CL" sz="1400"/>
          </a:p>
        </p:txBody>
      </p:sp>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53936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7" name="Rectangle 26">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Señal de tráfico para carretera cerrada en la frontera italiana.">
            <a:extLst>
              <a:ext uri="{FF2B5EF4-FFF2-40B4-BE49-F238E27FC236}">
                <a16:creationId xmlns:a16="http://schemas.microsoft.com/office/drawing/2014/main" id="{EB84B175-FE0F-4550-B5BB-3D71FD19EAC1}"/>
              </a:ext>
            </a:extLst>
          </p:cNvPr>
          <p:cNvPicPr>
            <a:picLocks noGrp="1" noChangeAspect="1"/>
          </p:cNvPicPr>
          <p:nvPr>
            <p:ph sz="half" idx="1"/>
          </p:nvPr>
        </p:nvPicPr>
        <p:blipFill>
          <a:blip r:embed="rId3"/>
          <a:srcRect l="20005" r="-1" b="-1"/>
          <a:stretch/>
        </p:blipFill>
        <p:spPr>
          <a:xfrm>
            <a:off x="4981575" y="735286"/>
            <a:ext cx="6495042" cy="5419642"/>
          </a:xfrm>
          <a:prstGeom prst="rect">
            <a:avLst/>
          </a:prstGeom>
        </p:spPr>
      </p:pic>
      <p:sp>
        <p:nvSpPr>
          <p:cNvPr id="2" name="Título 1">
            <a:extLst>
              <a:ext uri="{FF2B5EF4-FFF2-40B4-BE49-F238E27FC236}">
                <a16:creationId xmlns:a16="http://schemas.microsoft.com/office/drawing/2014/main" id="{05718C43-E402-5584-3B77-DF277A6FE7DF}"/>
              </a:ext>
            </a:extLst>
          </p:cNvPr>
          <p:cNvSpPr>
            <a:spLocks noGrp="1"/>
          </p:cNvSpPr>
          <p:nvPr>
            <p:ph type="title"/>
          </p:nvPr>
        </p:nvSpPr>
        <p:spPr>
          <a:xfrm>
            <a:off x="704088" y="914400"/>
            <a:ext cx="3799763" cy="1473200"/>
          </a:xfrm>
        </p:spPr>
        <p:txBody>
          <a:bodyPr vert="horz" lIns="91440" tIns="45720" rIns="91440" bIns="45720" rtlCol="0" anchor="t">
            <a:normAutofit/>
          </a:bodyPr>
          <a:lstStyle/>
          <a:p>
            <a:r>
              <a:rPr lang="en-US" sz="3600"/>
              <a:t>Acciones ante congestiones</a:t>
            </a:r>
          </a:p>
        </p:txBody>
      </p:sp>
      <p:sp>
        <p:nvSpPr>
          <p:cNvPr id="4" name="Marcador de contenido 3">
            <a:extLst>
              <a:ext uri="{FF2B5EF4-FFF2-40B4-BE49-F238E27FC236}">
                <a16:creationId xmlns:a16="http://schemas.microsoft.com/office/drawing/2014/main" id="{9A195A96-4886-2B5C-D746-12ABB4F3651C}"/>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8" y="2387600"/>
            <a:ext cx="3799763" cy="3767328"/>
          </a:xfrm>
        </p:spPr>
        <p:txBody>
          <a:bodyPr>
            <a:normAutofit/>
          </a:bodyPr>
          <a:lstStyle/>
          <a:p>
            <a:pPr marL="0" indent="0">
              <a:lnSpc>
                <a:spcPct val="100000"/>
              </a:lnSpc>
              <a:spcBef>
                <a:spcPts val="2500"/>
              </a:spcBef>
              <a:buNone/>
            </a:pPr>
            <a:r>
              <a:rPr lang="es-MX" sz="1300" b="1"/>
              <a:t>Modificación de semaforización</a:t>
            </a:r>
          </a:p>
          <a:p>
            <a:pPr marL="0" lvl="1" indent="0">
              <a:lnSpc>
                <a:spcPct val="100000"/>
              </a:lnSpc>
              <a:buNone/>
            </a:pPr>
            <a:r>
              <a:rPr lang="es-MX" sz="1300"/>
              <a:t>La modificación de los planes de semaforización busca optimizar el flujo vehicular y reducir los tiempos de espera en las intersecciones.</a:t>
            </a:r>
          </a:p>
          <a:p>
            <a:pPr marL="0" indent="0">
              <a:lnSpc>
                <a:spcPct val="100000"/>
              </a:lnSpc>
              <a:spcBef>
                <a:spcPts val="2500"/>
              </a:spcBef>
              <a:buNone/>
            </a:pPr>
            <a:r>
              <a:rPr lang="es-MX" sz="1300" b="1"/>
              <a:t>Medidas temporales para circulación</a:t>
            </a:r>
          </a:p>
          <a:p>
            <a:pPr marL="0" lvl="1" indent="0">
              <a:lnSpc>
                <a:spcPct val="100000"/>
              </a:lnSpc>
              <a:buNone/>
            </a:pPr>
            <a:r>
              <a:rPr lang="es-MX" sz="1300"/>
              <a:t>Se implementarán medidas temporales para mejorar la circulación, facilitando el tránsito durante períodos de alta congestión.</a:t>
            </a:r>
          </a:p>
          <a:p>
            <a:pPr marL="0" indent="0">
              <a:lnSpc>
                <a:spcPct val="100000"/>
              </a:lnSpc>
              <a:spcBef>
                <a:spcPts val="2500"/>
              </a:spcBef>
              <a:buNone/>
            </a:pPr>
            <a:r>
              <a:rPr lang="es-MX" sz="1300" b="1"/>
              <a:t>Tránsito más eficiente</a:t>
            </a:r>
          </a:p>
          <a:p>
            <a:pPr marL="0" lvl="1" indent="0">
              <a:lnSpc>
                <a:spcPct val="100000"/>
              </a:lnSpc>
              <a:buNone/>
            </a:pPr>
            <a:r>
              <a:rPr lang="es-MX" sz="1300"/>
              <a:t>El objetivo es garantizar un tránsito más eficiente, mejorando la seguridad y reduciendo la contaminación en áreas congestionadas.</a:t>
            </a:r>
            <a:endParaRPr lang="es-CL" sz="1300"/>
          </a:p>
        </p:txBody>
      </p:sp>
      <p:cxnSp>
        <p:nvCxnSpPr>
          <p:cNvPr id="29" name="Straight Connector 28">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00662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8" name="Straight Connector 17">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19">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30" name="Rectangle 21">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3">
            <a:extLst>
              <a:ext uri="{FF2B5EF4-FFF2-40B4-BE49-F238E27FC236}">
                <a16:creationId xmlns:a16="http://schemas.microsoft.com/office/drawing/2014/main" id="{6BB6B482-ACCA-4938-8AEA-49D525C172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6905" y="46904"/>
            <a:ext cx="6865150" cy="6771342"/>
          </a:xfrm>
          <a:prstGeom prst="rect">
            <a:avLst/>
          </a:prstGeom>
          <a:gradFill>
            <a:gsLst>
              <a:gs pos="42000">
                <a:srgbClr val="000000">
                  <a:alpha val="18000"/>
                </a:srgbClr>
              </a:gs>
              <a:gs pos="0">
                <a:srgbClr val="000000">
                  <a:alpha val="0"/>
                </a:srgbClr>
              </a:gs>
              <a:gs pos="100000">
                <a:srgbClr val="0000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CF0D8919-33FD-43A3-01EB-88F2072A779F}"/>
              </a:ext>
            </a:extLst>
          </p:cNvPr>
          <p:cNvSpPr>
            <a:spLocks noGrp="1"/>
          </p:cNvSpPr>
          <p:nvPr>
            <p:ph type="title"/>
          </p:nvPr>
        </p:nvSpPr>
        <p:spPr>
          <a:xfrm>
            <a:off x="704088" y="871759"/>
            <a:ext cx="5067300" cy="3497042"/>
          </a:xfrm>
        </p:spPr>
        <p:txBody>
          <a:bodyPr vert="horz" lIns="91440" tIns="45720" rIns="91440" bIns="45720" rtlCol="0" anchor="t">
            <a:normAutofit/>
          </a:bodyPr>
          <a:lstStyle/>
          <a:p>
            <a:r>
              <a:rPr lang="en-US" sz="5400">
                <a:solidFill>
                  <a:srgbClr val="FFFFFF"/>
                </a:solidFill>
              </a:rPr>
              <a:t>Conclusión</a:t>
            </a:r>
          </a:p>
        </p:txBody>
      </p:sp>
      <p:cxnSp>
        <p:nvCxnSpPr>
          <p:cNvPr id="32" name="Straight Connector 25">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rgbClr val="FFFFFF"/>
            </a:solidFill>
          </a:ln>
          <a:effectLst>
            <a:outerShdw blurRad="50800" dist="38100" dir="2700000" algn="tl" rotWithShape="0">
              <a:prstClr val="black">
                <a:alpha val="13000"/>
              </a:prstClr>
            </a:outerShdw>
          </a:effectLst>
        </p:spPr>
        <p:style>
          <a:lnRef idx="1">
            <a:schemeClr val="accent1"/>
          </a:lnRef>
          <a:fillRef idx="0">
            <a:schemeClr val="accent1"/>
          </a:fillRef>
          <a:effectRef idx="0">
            <a:schemeClr val="accent1"/>
          </a:effectRef>
          <a:fontRef idx="minor">
            <a:schemeClr val="tx1"/>
          </a:fontRef>
        </p:style>
      </p:cxnSp>
      <p:graphicFrame>
        <p:nvGraphicFramePr>
          <p:cNvPr id="4" name="Marcador de contenido 4">
            <a:extLst>
              <a:ext uri="{FF2B5EF4-FFF2-40B4-BE49-F238E27FC236}">
                <a16:creationId xmlns:a16="http://schemas.microsoft.com/office/drawing/2014/main" id="{55874378-71B0-4CB1-BC1E-855B8BBCF176}"/>
              </a:ext>
            </a:extLst>
          </p:cNvPr>
          <p:cNvGraphicFramePr>
            <a:graphicFrameLocks noGrp="1"/>
          </p:cNvGraphicFramePr>
          <p:nvPr>
            <p:ph idx="1"/>
            <p:extLst>
              <p:ext uri="{D42A27DB-BD31-4B8C-83A1-F6EECF244321}">
                <p14:modId xmlns:p14="http://schemas.microsoft.com/office/powerpoint/2010/main" val="1623389662"/>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274820" y="968377"/>
          <a:ext cx="7201797" cy="50064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65802060"/>
      </p:ext>
    </p:extLst>
  </p:cSld>
  <p:clrMapOvr>
    <a:overrideClrMapping bg1="dk1" tx1="lt1" bg2="dk2" tx2="lt2" accent1="accent1" accent2="accent2" accent3="accent3" accent4="accent4" accent5="accent5" accent6="accent6" hlink="hlink" folHlink="folHlink"/>
  </p:clrMapOvr>
  <p:transition>
    <p:fade/>
  </p:transition>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TotalTime>
  <Words>1477</Words>
  <Application>Microsoft Office PowerPoint</Application>
  <PresentationFormat>Panorámica</PresentationFormat>
  <Paragraphs>114</Paragraphs>
  <Slides>13</Slides>
  <Notes>13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vt:i4>
      </vt:variant>
    </vt:vector>
  </HeadingPairs>
  <TitlesOfParts>
    <vt:vector size="18" baseType="lpstr">
      <vt:lpstr>Aptos</vt:lpstr>
      <vt:lpstr>Arial</vt:lpstr>
      <vt:lpstr>Calisto MT</vt:lpstr>
      <vt:lpstr>Univers Condensed</vt:lpstr>
      <vt:lpstr>ChronicleVTI</vt:lpstr>
      <vt:lpstr>Habilitación del Sistema Central SCAT en Arica</vt:lpstr>
      <vt:lpstr>Objetivo del proyecto</vt:lpstr>
      <vt:lpstr>Mejora operacional de tránsito</vt:lpstr>
      <vt:lpstr>Beneficios del S.C.A.T.</vt:lpstr>
      <vt:lpstr>Tareas principales</vt:lpstr>
      <vt:lpstr>Elementos de semaforización</vt:lpstr>
      <vt:lpstr>Sistema de Control de Tránsito</vt:lpstr>
      <vt:lpstr>Semáforos existentes y proyectados</vt:lpstr>
      <vt:lpstr>Circuito Cerrado de Televisión</vt:lpstr>
      <vt:lpstr>Sistema de comunicaciones</vt:lpstr>
      <vt:lpstr>Monitoreo remoto y gestión</vt:lpstr>
      <vt:lpstr>Acciones ante congestiones</vt:lpstr>
      <vt:lpstr>Conclusión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Luis Contreras Alcalde</dc:creator>
  <cp:lastModifiedBy>Luis Contreras Alcalde</cp:lastModifiedBy>
  <cp:revision>1</cp:revision>
  <dcterms:created xsi:type="dcterms:W3CDTF">2025-01-08T15:33:47Z</dcterms:created>
  <dcterms:modified xsi:type="dcterms:W3CDTF">2025-01-08T15:50:46Z</dcterms:modified>
</cp:coreProperties>
</file>